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87" d="100"/>
          <a:sy n="87" d="100"/>
        </p:scale>
        <p:origin x="1358"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Mastertitelformat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p>
        </p:txBody>
      </p:sp>
      <p:sp>
        <p:nvSpPr>
          <p:cNvPr id="4" name="Datumsplatzhalter 3"/>
          <p:cNvSpPr>
            <a:spLocks noGrp="1"/>
          </p:cNvSpPr>
          <p:nvPr>
            <p:ph type="dt" sz="half" idx="10"/>
          </p:nvPr>
        </p:nvSpPr>
        <p:spPr/>
        <p:txBody>
          <a:bodyPr/>
          <a:lstStyle/>
          <a:p>
            <a:fld id="{8CD5050A-71EE-49F2-AA96-9C58E989E5F3}" type="datetimeFigureOut">
              <a:rPr lang="de-DE" smtClean="0"/>
              <a:t>19.07.2018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E721BB2-0AC3-40D8-A9CC-9EF96DA33250}" type="slidenum">
              <a:rPr lang="de-DE" smtClean="0"/>
              <a:t>‹Nr.›</a:t>
            </a:fld>
            <a:endParaRPr lang="de-DE"/>
          </a:p>
        </p:txBody>
      </p:sp>
    </p:spTree>
    <p:extLst>
      <p:ext uri="{BB962C8B-B14F-4D97-AF65-F5344CB8AC3E}">
        <p14:creationId xmlns:p14="http://schemas.microsoft.com/office/powerpoint/2010/main" val="2108903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CD5050A-71EE-49F2-AA96-9C58E989E5F3}" type="datetimeFigureOut">
              <a:rPr lang="de-DE" smtClean="0"/>
              <a:t>19.07.2018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E721BB2-0AC3-40D8-A9CC-9EF96DA33250}" type="slidenum">
              <a:rPr lang="de-DE" smtClean="0"/>
              <a:t>‹Nr.›</a:t>
            </a:fld>
            <a:endParaRPr lang="de-DE"/>
          </a:p>
        </p:txBody>
      </p:sp>
    </p:spTree>
    <p:extLst>
      <p:ext uri="{BB962C8B-B14F-4D97-AF65-F5344CB8AC3E}">
        <p14:creationId xmlns:p14="http://schemas.microsoft.com/office/powerpoint/2010/main" val="1630945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Mastertitelformat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CD5050A-71EE-49F2-AA96-9C58E989E5F3}" type="datetimeFigureOut">
              <a:rPr lang="de-DE" smtClean="0"/>
              <a:t>19.07.2018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E721BB2-0AC3-40D8-A9CC-9EF96DA33250}" type="slidenum">
              <a:rPr lang="de-DE" smtClean="0"/>
              <a:t>‹Nr.›</a:t>
            </a:fld>
            <a:endParaRPr lang="de-DE"/>
          </a:p>
        </p:txBody>
      </p:sp>
    </p:spTree>
    <p:extLst>
      <p:ext uri="{BB962C8B-B14F-4D97-AF65-F5344CB8AC3E}">
        <p14:creationId xmlns:p14="http://schemas.microsoft.com/office/powerpoint/2010/main" val="2812797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CD5050A-71EE-49F2-AA96-9C58E989E5F3}" type="datetimeFigureOut">
              <a:rPr lang="de-DE" smtClean="0"/>
              <a:t>19.07.2018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E721BB2-0AC3-40D8-A9CC-9EF96DA33250}" type="slidenum">
              <a:rPr lang="de-DE" smtClean="0"/>
              <a:t>‹Nr.›</a:t>
            </a:fld>
            <a:endParaRPr lang="de-DE"/>
          </a:p>
        </p:txBody>
      </p:sp>
    </p:spTree>
    <p:extLst>
      <p:ext uri="{BB962C8B-B14F-4D97-AF65-F5344CB8AC3E}">
        <p14:creationId xmlns:p14="http://schemas.microsoft.com/office/powerpoint/2010/main" val="40209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Mastertitelformat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p>
            <a:fld id="{8CD5050A-71EE-49F2-AA96-9C58E989E5F3}" type="datetimeFigureOut">
              <a:rPr lang="de-DE" smtClean="0"/>
              <a:t>19.07.2018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E721BB2-0AC3-40D8-A9CC-9EF96DA33250}" type="slidenum">
              <a:rPr lang="de-DE" smtClean="0"/>
              <a:t>‹Nr.›</a:t>
            </a:fld>
            <a:endParaRPr lang="de-DE"/>
          </a:p>
        </p:txBody>
      </p:sp>
    </p:spTree>
    <p:extLst>
      <p:ext uri="{BB962C8B-B14F-4D97-AF65-F5344CB8AC3E}">
        <p14:creationId xmlns:p14="http://schemas.microsoft.com/office/powerpoint/2010/main" val="3771367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CD5050A-71EE-49F2-AA96-9C58E989E5F3}" type="datetimeFigureOut">
              <a:rPr lang="de-DE" smtClean="0"/>
              <a:t>19.07.2018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E721BB2-0AC3-40D8-A9CC-9EF96DA33250}" type="slidenum">
              <a:rPr lang="de-DE" smtClean="0"/>
              <a:t>‹Nr.›</a:t>
            </a:fld>
            <a:endParaRPr lang="de-DE"/>
          </a:p>
        </p:txBody>
      </p:sp>
    </p:spTree>
    <p:extLst>
      <p:ext uri="{BB962C8B-B14F-4D97-AF65-F5344CB8AC3E}">
        <p14:creationId xmlns:p14="http://schemas.microsoft.com/office/powerpoint/2010/main" val="3414282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Mastertitelformat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8CD5050A-71EE-49F2-AA96-9C58E989E5F3}" type="datetimeFigureOut">
              <a:rPr lang="de-DE" smtClean="0"/>
              <a:t>19.07.2018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8E721BB2-0AC3-40D8-A9CC-9EF96DA33250}" type="slidenum">
              <a:rPr lang="de-DE" smtClean="0"/>
              <a:t>‹Nr.›</a:t>
            </a:fld>
            <a:endParaRPr lang="de-DE"/>
          </a:p>
        </p:txBody>
      </p:sp>
    </p:spTree>
    <p:extLst>
      <p:ext uri="{BB962C8B-B14F-4D97-AF65-F5344CB8AC3E}">
        <p14:creationId xmlns:p14="http://schemas.microsoft.com/office/powerpoint/2010/main" val="2845972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DE" dirty="0"/>
          </a:p>
        </p:txBody>
      </p:sp>
      <p:sp>
        <p:nvSpPr>
          <p:cNvPr id="3" name="Datumsplatzhalter 2"/>
          <p:cNvSpPr>
            <a:spLocks noGrp="1"/>
          </p:cNvSpPr>
          <p:nvPr>
            <p:ph type="dt" sz="half" idx="10"/>
          </p:nvPr>
        </p:nvSpPr>
        <p:spPr/>
        <p:txBody>
          <a:bodyPr/>
          <a:lstStyle/>
          <a:p>
            <a:fld id="{8CD5050A-71EE-49F2-AA96-9C58E989E5F3}" type="datetimeFigureOut">
              <a:rPr lang="de-DE" smtClean="0"/>
              <a:t>19.07.2018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8E721BB2-0AC3-40D8-A9CC-9EF96DA33250}" type="slidenum">
              <a:rPr lang="de-DE" smtClean="0"/>
              <a:t>‹Nr.›</a:t>
            </a:fld>
            <a:endParaRPr lang="de-DE"/>
          </a:p>
        </p:txBody>
      </p:sp>
    </p:spTree>
    <p:extLst>
      <p:ext uri="{BB962C8B-B14F-4D97-AF65-F5344CB8AC3E}">
        <p14:creationId xmlns:p14="http://schemas.microsoft.com/office/powerpoint/2010/main" val="2741231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CD5050A-71EE-49F2-AA96-9C58E989E5F3}" type="datetimeFigureOut">
              <a:rPr lang="de-DE" smtClean="0"/>
              <a:t>19.07.2018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8E721BB2-0AC3-40D8-A9CC-9EF96DA33250}" type="slidenum">
              <a:rPr lang="de-DE" smtClean="0"/>
              <a:t>‹Nr.›</a:t>
            </a:fld>
            <a:endParaRPr lang="de-DE"/>
          </a:p>
        </p:txBody>
      </p:sp>
    </p:spTree>
    <p:extLst>
      <p:ext uri="{BB962C8B-B14F-4D97-AF65-F5344CB8AC3E}">
        <p14:creationId xmlns:p14="http://schemas.microsoft.com/office/powerpoint/2010/main" val="1846316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Mastertitelformat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fld id="{8CD5050A-71EE-49F2-AA96-9C58E989E5F3}" type="datetimeFigureOut">
              <a:rPr lang="de-DE" smtClean="0"/>
              <a:t>19.07.2018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E721BB2-0AC3-40D8-A9CC-9EF96DA33250}" type="slidenum">
              <a:rPr lang="de-DE" smtClean="0"/>
              <a:t>‹Nr.›</a:t>
            </a:fld>
            <a:endParaRPr lang="de-DE"/>
          </a:p>
        </p:txBody>
      </p:sp>
    </p:spTree>
    <p:extLst>
      <p:ext uri="{BB962C8B-B14F-4D97-AF65-F5344CB8AC3E}">
        <p14:creationId xmlns:p14="http://schemas.microsoft.com/office/powerpoint/2010/main" val="3311911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Mastertitelformat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fld id="{8CD5050A-71EE-49F2-AA96-9C58E989E5F3}" type="datetimeFigureOut">
              <a:rPr lang="de-DE" smtClean="0"/>
              <a:t>19.07.2018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E721BB2-0AC3-40D8-A9CC-9EF96DA33250}" type="slidenum">
              <a:rPr lang="de-DE" smtClean="0"/>
              <a:t>‹Nr.›</a:t>
            </a:fld>
            <a:endParaRPr lang="de-DE"/>
          </a:p>
        </p:txBody>
      </p:sp>
    </p:spTree>
    <p:extLst>
      <p:ext uri="{BB962C8B-B14F-4D97-AF65-F5344CB8AC3E}">
        <p14:creationId xmlns:p14="http://schemas.microsoft.com/office/powerpoint/2010/main" val="2536413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6563072" cy="490066"/>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980729"/>
            <a:ext cx="8229600" cy="496855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6948264" y="6381328"/>
            <a:ext cx="108012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D5050A-71EE-49F2-AA96-9C58E989E5F3}" type="datetimeFigureOut">
              <a:rPr lang="de-DE" smtClean="0"/>
              <a:t>19.07.2018</a:t>
            </a:fld>
            <a:endParaRPr lang="de-DE"/>
          </a:p>
        </p:txBody>
      </p:sp>
      <p:sp>
        <p:nvSpPr>
          <p:cNvPr id="5" name="Fußzeilenplatzhalter 4"/>
          <p:cNvSpPr>
            <a:spLocks noGrp="1"/>
          </p:cNvSpPr>
          <p:nvPr>
            <p:ph type="ftr" sz="quarter" idx="3"/>
          </p:nvPr>
        </p:nvSpPr>
        <p:spPr>
          <a:xfrm>
            <a:off x="1187624" y="6376243"/>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172400" y="6356350"/>
            <a:ext cx="514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721BB2-0AC3-40D8-A9CC-9EF96DA33250}" type="slidenum">
              <a:rPr lang="de-DE" smtClean="0"/>
              <a:t>‹Nr.›</a:t>
            </a:fld>
            <a:endParaRPr lang="de-DE"/>
          </a:p>
        </p:txBody>
      </p:sp>
      <p:cxnSp>
        <p:nvCxnSpPr>
          <p:cNvPr id="8" name="Gerade Verbindung 7"/>
          <p:cNvCxnSpPr/>
          <p:nvPr userDrawn="1"/>
        </p:nvCxnSpPr>
        <p:spPr>
          <a:xfrm>
            <a:off x="467544" y="908720"/>
            <a:ext cx="8208912" cy="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67544" y="6165304"/>
            <a:ext cx="549446" cy="540000"/>
          </a:xfrm>
          <a:prstGeom prst="rect">
            <a:avLst/>
          </a:prstGeom>
        </p:spPr>
      </p:pic>
      <p:sp>
        <p:nvSpPr>
          <p:cNvPr id="9" name="Rectangle 14">
            <a:extLst>
              <a:ext uri="{FF2B5EF4-FFF2-40B4-BE49-F238E27FC236}">
                <a16:creationId xmlns:a16="http://schemas.microsoft.com/office/drawing/2014/main" id="{3D256F83-FB08-4481-90BC-C0686484A98E}"/>
              </a:ext>
            </a:extLst>
          </p:cNvPr>
          <p:cNvSpPr txBox="1">
            <a:spLocks noChangeArrowheads="1"/>
          </p:cNvSpPr>
          <p:nvPr userDrawn="1"/>
        </p:nvSpPr>
        <p:spPr>
          <a:xfrm>
            <a:off x="3124200" y="6251575"/>
            <a:ext cx="2895600" cy="476250"/>
          </a:xfrm>
          <a:prstGeom prst="rect">
            <a:avLst/>
          </a:prstGeom>
          <a:noFill/>
        </p:spPr>
        <p:txBody>
          <a:bodyPr/>
          <a:lstStyle>
            <a:defPPr>
              <a:defRPr lang="de-DE"/>
            </a:defPPr>
            <a:lvl1pPr marL="0" algn="l" defTabSz="914400" rtl="0" eaLnBrk="1" latinLnBrk="0" hangingPunct="1">
              <a:defRPr sz="1800" kern="1200">
                <a:solidFill>
                  <a:schemeClr val="tx1"/>
                </a:solidFill>
                <a:latin typeface="Garamond" panose="02020404030301010803" pitchFamily="18" charset="0"/>
                <a:ea typeface="+mn-ea"/>
                <a:cs typeface="+mn-cs"/>
              </a:defRPr>
            </a:lvl1pPr>
            <a:lvl2pPr marL="742950" indent="-285750" algn="l" defTabSz="914400" rtl="0" eaLnBrk="1" latinLnBrk="0" hangingPunct="1">
              <a:defRPr sz="1800" kern="1200">
                <a:solidFill>
                  <a:schemeClr val="tx1"/>
                </a:solidFill>
                <a:latin typeface="Garamond" panose="02020404030301010803" pitchFamily="18" charset="0"/>
                <a:ea typeface="+mn-ea"/>
                <a:cs typeface="+mn-cs"/>
              </a:defRPr>
            </a:lvl2pPr>
            <a:lvl3pPr marL="1143000" indent="-228600" algn="l" defTabSz="914400" rtl="0" eaLnBrk="1" latinLnBrk="0" hangingPunct="1">
              <a:defRPr sz="1800" kern="1200">
                <a:solidFill>
                  <a:schemeClr val="tx1"/>
                </a:solidFill>
                <a:latin typeface="Garamond" panose="02020404030301010803" pitchFamily="18" charset="0"/>
                <a:ea typeface="+mn-ea"/>
                <a:cs typeface="+mn-cs"/>
              </a:defRPr>
            </a:lvl3pPr>
            <a:lvl4pPr marL="1600200" indent="-228600" algn="l" defTabSz="914400" rtl="0" eaLnBrk="1" latinLnBrk="0" hangingPunct="1">
              <a:defRPr sz="1800" kern="1200">
                <a:solidFill>
                  <a:schemeClr val="tx1"/>
                </a:solidFill>
                <a:latin typeface="Garamond" panose="02020404030301010803" pitchFamily="18" charset="0"/>
                <a:ea typeface="+mn-ea"/>
                <a:cs typeface="+mn-cs"/>
              </a:defRPr>
            </a:lvl4pPr>
            <a:lvl5pPr marL="2057400" indent="-228600" algn="l" defTabSz="914400" rtl="0" eaLnBrk="1" latinLnBrk="0" hangingPunct="1">
              <a:defRPr sz="1800" kern="1200">
                <a:solidFill>
                  <a:schemeClr val="tx1"/>
                </a:solidFill>
                <a:latin typeface="Garamond" panose="02020404030301010803" pitchFamily="18" charset="0"/>
                <a:ea typeface="+mn-ea"/>
                <a:cs typeface="+mn-cs"/>
              </a:defRPr>
            </a:lvl5pPr>
            <a:lvl6pPr marL="2514600" indent="-228600" algn="l" defTabSz="914400" rtl="0" eaLnBrk="0" fontAlgn="base" latinLnBrk="0" hangingPunct="0">
              <a:spcBef>
                <a:spcPct val="0"/>
              </a:spcBef>
              <a:spcAft>
                <a:spcPct val="0"/>
              </a:spcAft>
              <a:defRPr sz="1800" kern="1200">
                <a:solidFill>
                  <a:schemeClr val="tx1"/>
                </a:solidFill>
                <a:latin typeface="Garamond" panose="02020404030301010803" pitchFamily="18" charset="0"/>
                <a:ea typeface="+mn-ea"/>
                <a:cs typeface="+mn-cs"/>
              </a:defRPr>
            </a:lvl6pPr>
            <a:lvl7pPr marL="2971800" indent="-228600" algn="l" defTabSz="914400" rtl="0" eaLnBrk="0" fontAlgn="base" latinLnBrk="0" hangingPunct="0">
              <a:spcBef>
                <a:spcPct val="0"/>
              </a:spcBef>
              <a:spcAft>
                <a:spcPct val="0"/>
              </a:spcAft>
              <a:defRPr sz="1800" kern="1200">
                <a:solidFill>
                  <a:schemeClr val="tx1"/>
                </a:solidFill>
                <a:latin typeface="Garamond" panose="02020404030301010803" pitchFamily="18" charset="0"/>
                <a:ea typeface="+mn-ea"/>
                <a:cs typeface="+mn-cs"/>
              </a:defRPr>
            </a:lvl7pPr>
            <a:lvl8pPr marL="3429000" indent="-228600" algn="l" defTabSz="914400" rtl="0" eaLnBrk="0" fontAlgn="base" latinLnBrk="0" hangingPunct="0">
              <a:spcBef>
                <a:spcPct val="0"/>
              </a:spcBef>
              <a:spcAft>
                <a:spcPct val="0"/>
              </a:spcAft>
              <a:defRPr sz="1800" kern="1200">
                <a:solidFill>
                  <a:schemeClr val="tx1"/>
                </a:solidFill>
                <a:latin typeface="Garamond" panose="02020404030301010803" pitchFamily="18" charset="0"/>
                <a:ea typeface="+mn-ea"/>
                <a:cs typeface="+mn-cs"/>
              </a:defRPr>
            </a:lvl8pPr>
            <a:lvl9pPr marL="3886200" indent="-228600" algn="l" defTabSz="914400" rtl="0" eaLnBrk="0" fontAlgn="base" latinLnBrk="0" hangingPunct="0">
              <a:spcBef>
                <a:spcPct val="0"/>
              </a:spcBef>
              <a:spcAft>
                <a:spcPct val="0"/>
              </a:spcAft>
              <a:defRPr sz="1800" kern="1200">
                <a:solidFill>
                  <a:schemeClr val="tx1"/>
                </a:solidFill>
                <a:latin typeface="Garamond" panose="02020404030301010803" pitchFamily="18" charset="0"/>
                <a:ea typeface="+mn-ea"/>
                <a:cs typeface="+mn-cs"/>
              </a:defRPr>
            </a:lvl9pPr>
          </a:lstStyle>
          <a:p>
            <a:pPr algn="ctr"/>
            <a:r>
              <a:rPr lang="en-US" altLang="de-DE" sz="1200" dirty="0">
                <a:latin typeface="Arial" panose="020B0604020202020204" pitchFamily="34" charset="0"/>
              </a:rPr>
              <a:t>© Tim </a:t>
            </a:r>
            <a:r>
              <a:rPr lang="en-US" altLang="de-DE" sz="1200" dirty="0" err="1">
                <a:latin typeface="Arial" panose="020B0604020202020204" pitchFamily="34" charset="0"/>
              </a:rPr>
              <a:t>Pettry</a:t>
            </a:r>
            <a:r>
              <a:rPr lang="en-US" altLang="de-DE" sz="1200" dirty="0">
                <a:latin typeface="Arial" panose="020B0604020202020204" pitchFamily="34" charset="0"/>
              </a:rPr>
              <a:t>, 2008</a:t>
            </a:r>
          </a:p>
        </p:txBody>
      </p:sp>
    </p:spTree>
    <p:extLst>
      <p:ext uri="{BB962C8B-B14F-4D97-AF65-F5344CB8AC3E}">
        <p14:creationId xmlns:p14="http://schemas.microsoft.com/office/powerpoint/2010/main" val="721598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linkedin.com/in/timpettry" TargetMode="External"/><Relationship Id="rId7" Type="http://schemas.openxmlformats.org/officeDocument/2006/relationships/image" Target="../media/image7.jpg"/><Relationship Id="rId2" Type="http://schemas.openxmlformats.org/officeDocument/2006/relationships/hyperlink" Target="mailto:timpettry@gmail.com"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www.gerke-cantow.de/" TargetMode="External"/><Relationship Id="rId4" Type="http://schemas.openxmlformats.org/officeDocument/2006/relationships/hyperlink" Target="mailto:ralf@gerke-cantow.d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FFD94C-2ADE-4BE0-A56D-512ED3D20FDC}"/>
              </a:ext>
            </a:extLst>
          </p:cNvPr>
          <p:cNvSpPr>
            <a:spLocks noGrp="1"/>
          </p:cNvSpPr>
          <p:nvPr>
            <p:ph type="ctrTitle"/>
          </p:nvPr>
        </p:nvSpPr>
        <p:spPr/>
        <p:txBody>
          <a:bodyPr/>
          <a:lstStyle/>
          <a:p>
            <a:pPr algn="ctr"/>
            <a:r>
              <a:rPr lang="de-DE" dirty="0"/>
              <a:t>Lean </a:t>
            </a:r>
            <a:r>
              <a:rPr lang="de-DE" dirty="0" err="1"/>
              <a:t>Thinking</a:t>
            </a:r>
            <a:r>
              <a:rPr lang="de-DE" dirty="0"/>
              <a:t> – Die Lean Denkweise</a:t>
            </a:r>
          </a:p>
        </p:txBody>
      </p:sp>
      <p:sp>
        <p:nvSpPr>
          <p:cNvPr id="3" name="Untertitel 2">
            <a:extLst>
              <a:ext uri="{FF2B5EF4-FFF2-40B4-BE49-F238E27FC236}">
                <a16:creationId xmlns:a16="http://schemas.microsoft.com/office/drawing/2014/main" id="{EC51AECA-95C4-4E2A-A961-705AFB53B94F}"/>
              </a:ext>
            </a:extLst>
          </p:cNvPr>
          <p:cNvSpPr>
            <a:spLocks noGrp="1"/>
          </p:cNvSpPr>
          <p:nvPr>
            <p:ph type="subTitle" idx="1"/>
          </p:nvPr>
        </p:nvSpPr>
        <p:spPr/>
        <p:txBody>
          <a:bodyPr>
            <a:normAutofit lnSpcReduction="10000"/>
          </a:bodyPr>
          <a:lstStyle/>
          <a:p>
            <a:r>
              <a:rPr lang="de-DE" dirty="0"/>
              <a:t>Originalpräsentation von Tim Perry, 2008</a:t>
            </a:r>
          </a:p>
          <a:p>
            <a:endParaRPr lang="de-DE" dirty="0"/>
          </a:p>
          <a:p>
            <a:endParaRPr lang="de-DE" dirty="0"/>
          </a:p>
          <a:p>
            <a:r>
              <a:rPr lang="de-DE" dirty="0"/>
              <a:t>Übersetzt durch Dr. Ralf Gerke-Cantow, 2018</a:t>
            </a:r>
          </a:p>
        </p:txBody>
      </p:sp>
      <p:pic>
        <p:nvPicPr>
          <p:cNvPr id="4" name="Picture 27">
            <a:extLst>
              <a:ext uri="{FF2B5EF4-FFF2-40B4-BE49-F238E27FC236}">
                <a16:creationId xmlns:a16="http://schemas.microsoft.com/office/drawing/2014/main" id="{F37384BC-B840-4304-90D3-20F8248C96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4365104"/>
            <a:ext cx="762000" cy="60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AutoShape 7">
            <a:hlinkClick r:id="" action="ppaction://hlinkshowjump?jump=nextslide" highlightClick="1"/>
            <a:extLst>
              <a:ext uri="{FF2B5EF4-FFF2-40B4-BE49-F238E27FC236}">
                <a16:creationId xmlns:a16="http://schemas.microsoft.com/office/drawing/2014/main" id="{14F197F7-E8BF-462D-9AC5-DB900ADEAE82}"/>
              </a:ext>
            </a:extLst>
          </p:cNvPr>
          <p:cNvSpPr>
            <a:spLocks noChangeArrowheads="1"/>
          </p:cNvSpPr>
          <p:nvPr/>
        </p:nvSpPr>
        <p:spPr bwMode="auto">
          <a:xfrm>
            <a:off x="7772400" y="5867400"/>
            <a:ext cx="1143000" cy="738188"/>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de-DE" altLang="de-DE" sz="1200" dirty="0">
                <a:latin typeface="+mn-lt"/>
              </a:rPr>
              <a:t>Klicken</a:t>
            </a:r>
            <a:r>
              <a:rPr lang="en-US" altLang="de-DE" sz="1200" dirty="0">
                <a:latin typeface="+mn-lt"/>
              </a:rPr>
              <a:t> Sie um </a:t>
            </a:r>
            <a:r>
              <a:rPr lang="en-US" altLang="de-DE" sz="1200" dirty="0" err="1">
                <a:latin typeface="+mn-lt"/>
              </a:rPr>
              <a:t>zur</a:t>
            </a:r>
            <a:r>
              <a:rPr lang="en-US" altLang="de-DE" sz="1200" dirty="0">
                <a:latin typeface="+mn-lt"/>
              </a:rPr>
              <a:t> </a:t>
            </a:r>
            <a:r>
              <a:rPr lang="en-US" altLang="de-DE" sz="1200" dirty="0" err="1">
                <a:latin typeface="+mn-lt"/>
              </a:rPr>
              <a:t>nächsten</a:t>
            </a:r>
            <a:r>
              <a:rPr lang="en-US" altLang="de-DE" sz="1200" dirty="0">
                <a:latin typeface="+mn-lt"/>
              </a:rPr>
              <a:t> </a:t>
            </a:r>
            <a:r>
              <a:rPr lang="en-US" altLang="de-DE" sz="1200" dirty="0" err="1">
                <a:latin typeface="+mn-lt"/>
              </a:rPr>
              <a:t>Folie</a:t>
            </a:r>
            <a:r>
              <a:rPr lang="en-US" altLang="de-DE" sz="1200" dirty="0">
                <a:latin typeface="+mn-lt"/>
              </a:rPr>
              <a:t> </a:t>
            </a:r>
            <a:r>
              <a:rPr lang="en-US" altLang="de-DE" sz="1200" dirty="0" err="1">
                <a:latin typeface="+mn-lt"/>
              </a:rPr>
              <a:t>zu</a:t>
            </a:r>
            <a:r>
              <a:rPr lang="en-US" altLang="de-DE" sz="1200" dirty="0">
                <a:latin typeface="+mn-lt"/>
              </a:rPr>
              <a:t> </a:t>
            </a:r>
            <a:r>
              <a:rPr lang="en-US" altLang="de-DE" sz="1200" dirty="0" err="1">
                <a:latin typeface="+mn-lt"/>
              </a:rPr>
              <a:t>kommen</a:t>
            </a:r>
            <a:endParaRPr lang="en-US" altLang="de-DE" sz="1200" dirty="0">
              <a:latin typeface="+mn-lt"/>
            </a:endParaRPr>
          </a:p>
        </p:txBody>
      </p:sp>
    </p:spTree>
    <p:extLst>
      <p:ext uri="{BB962C8B-B14F-4D97-AF65-F5344CB8AC3E}">
        <p14:creationId xmlns:p14="http://schemas.microsoft.com/office/powerpoint/2010/main" val="2610900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A0A2D3-32D6-4970-9E45-B8FCE73813D5}"/>
              </a:ext>
            </a:extLst>
          </p:cNvPr>
          <p:cNvSpPr>
            <a:spLocks noGrp="1"/>
          </p:cNvSpPr>
          <p:nvPr>
            <p:ph type="title"/>
          </p:nvPr>
        </p:nvSpPr>
        <p:spPr/>
        <p:txBody>
          <a:bodyPr>
            <a:normAutofit fontScale="90000"/>
          </a:bodyPr>
          <a:lstStyle/>
          <a:p>
            <a:r>
              <a:rPr lang="de-DE" dirty="0"/>
              <a:t>Hier für die linearen Denker</a:t>
            </a:r>
          </a:p>
        </p:txBody>
      </p:sp>
      <p:sp>
        <p:nvSpPr>
          <p:cNvPr id="4" name="Line 3">
            <a:extLst>
              <a:ext uri="{FF2B5EF4-FFF2-40B4-BE49-F238E27FC236}">
                <a16:creationId xmlns:a16="http://schemas.microsoft.com/office/drawing/2014/main" id="{E0E3EFE3-A8FF-4557-B06A-307BA985B226}"/>
              </a:ext>
            </a:extLst>
          </p:cNvPr>
          <p:cNvSpPr>
            <a:spLocks noChangeShapeType="1"/>
          </p:cNvSpPr>
          <p:nvPr/>
        </p:nvSpPr>
        <p:spPr bwMode="auto">
          <a:xfrm>
            <a:off x="381000" y="4648200"/>
            <a:ext cx="81534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nvGrpSpPr>
          <p:cNvPr id="5" name="Group 52">
            <a:extLst>
              <a:ext uri="{FF2B5EF4-FFF2-40B4-BE49-F238E27FC236}">
                <a16:creationId xmlns:a16="http://schemas.microsoft.com/office/drawing/2014/main" id="{2E7BAB38-E35C-41D5-AC15-659A6E5E6797}"/>
              </a:ext>
            </a:extLst>
          </p:cNvPr>
          <p:cNvGrpSpPr>
            <a:grpSpLocks/>
          </p:cNvGrpSpPr>
          <p:nvPr/>
        </p:nvGrpSpPr>
        <p:grpSpPr bwMode="auto">
          <a:xfrm>
            <a:off x="304800" y="2779713"/>
            <a:ext cx="8601075" cy="1539875"/>
            <a:chOff x="192" y="1751"/>
            <a:chExt cx="5418" cy="970"/>
          </a:xfrm>
        </p:grpSpPr>
        <p:grpSp>
          <p:nvGrpSpPr>
            <p:cNvPr id="6" name="Group 5">
              <a:extLst>
                <a:ext uri="{FF2B5EF4-FFF2-40B4-BE49-F238E27FC236}">
                  <a16:creationId xmlns:a16="http://schemas.microsoft.com/office/drawing/2014/main" id="{B75BA123-50C6-46A1-A41E-AC9C3D58B663}"/>
                </a:ext>
              </a:extLst>
            </p:cNvPr>
            <p:cNvGrpSpPr>
              <a:grpSpLocks/>
            </p:cNvGrpSpPr>
            <p:nvPr/>
          </p:nvGrpSpPr>
          <p:grpSpPr bwMode="auto">
            <a:xfrm>
              <a:off x="278" y="1751"/>
              <a:ext cx="5278" cy="231"/>
              <a:chOff x="278" y="1751"/>
              <a:chExt cx="5278" cy="231"/>
            </a:xfrm>
          </p:grpSpPr>
          <p:sp>
            <p:nvSpPr>
              <p:cNvPr id="41" name="Text Box 6">
                <a:extLst>
                  <a:ext uri="{FF2B5EF4-FFF2-40B4-BE49-F238E27FC236}">
                    <a16:creationId xmlns:a16="http://schemas.microsoft.com/office/drawing/2014/main" id="{1D8CA173-0F51-43D3-8090-E50F1E1F5C61}"/>
                  </a:ext>
                </a:extLst>
              </p:cNvPr>
              <p:cNvSpPr txBox="1">
                <a:spLocks noChangeArrowheads="1"/>
              </p:cNvSpPr>
              <p:nvPr/>
            </p:nvSpPr>
            <p:spPr bwMode="auto">
              <a:xfrm>
                <a:off x="278" y="1751"/>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de-DE">
                    <a:latin typeface="Arial" panose="020B0604020202020204" pitchFamily="34" charset="0"/>
                  </a:rPr>
                  <a:t>1</a:t>
                </a:r>
              </a:p>
            </p:txBody>
          </p:sp>
          <p:sp>
            <p:nvSpPr>
              <p:cNvPr id="42" name="Text Box 7">
                <a:extLst>
                  <a:ext uri="{FF2B5EF4-FFF2-40B4-BE49-F238E27FC236}">
                    <a16:creationId xmlns:a16="http://schemas.microsoft.com/office/drawing/2014/main" id="{626E9B2E-3589-4FCB-AD5B-8BD735D43296}"/>
                  </a:ext>
                </a:extLst>
              </p:cNvPr>
              <p:cNvSpPr txBox="1">
                <a:spLocks noChangeArrowheads="1"/>
              </p:cNvSpPr>
              <p:nvPr/>
            </p:nvSpPr>
            <p:spPr bwMode="auto">
              <a:xfrm>
                <a:off x="833" y="1751"/>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de-DE">
                    <a:latin typeface="Arial" panose="020B0604020202020204" pitchFamily="34" charset="0"/>
                  </a:rPr>
                  <a:t>2</a:t>
                </a:r>
              </a:p>
            </p:txBody>
          </p:sp>
          <p:sp>
            <p:nvSpPr>
              <p:cNvPr id="43" name="Text Box 8">
                <a:extLst>
                  <a:ext uri="{FF2B5EF4-FFF2-40B4-BE49-F238E27FC236}">
                    <a16:creationId xmlns:a16="http://schemas.microsoft.com/office/drawing/2014/main" id="{F9F7B53C-1E3E-4917-92E2-F90CB521D6BB}"/>
                  </a:ext>
                </a:extLst>
              </p:cNvPr>
              <p:cNvSpPr txBox="1">
                <a:spLocks noChangeArrowheads="1"/>
              </p:cNvSpPr>
              <p:nvPr/>
            </p:nvSpPr>
            <p:spPr bwMode="auto">
              <a:xfrm>
                <a:off x="1945" y="1751"/>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de-DE">
                    <a:latin typeface="Arial" panose="020B0604020202020204" pitchFamily="34" charset="0"/>
                  </a:rPr>
                  <a:t>4</a:t>
                </a:r>
              </a:p>
            </p:txBody>
          </p:sp>
          <p:sp>
            <p:nvSpPr>
              <p:cNvPr id="44" name="Text Box 9">
                <a:extLst>
                  <a:ext uri="{FF2B5EF4-FFF2-40B4-BE49-F238E27FC236}">
                    <a16:creationId xmlns:a16="http://schemas.microsoft.com/office/drawing/2014/main" id="{CC30AE09-940F-423C-8889-3B9A961F17A3}"/>
                  </a:ext>
                </a:extLst>
              </p:cNvPr>
              <p:cNvSpPr txBox="1">
                <a:spLocks noChangeArrowheads="1"/>
              </p:cNvSpPr>
              <p:nvPr/>
            </p:nvSpPr>
            <p:spPr bwMode="auto">
              <a:xfrm>
                <a:off x="2501" y="1751"/>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de-DE">
                    <a:latin typeface="Arial" panose="020B0604020202020204" pitchFamily="34" charset="0"/>
                  </a:rPr>
                  <a:t>5</a:t>
                </a:r>
              </a:p>
            </p:txBody>
          </p:sp>
          <p:sp>
            <p:nvSpPr>
              <p:cNvPr id="45" name="Text Box 10">
                <a:extLst>
                  <a:ext uri="{FF2B5EF4-FFF2-40B4-BE49-F238E27FC236}">
                    <a16:creationId xmlns:a16="http://schemas.microsoft.com/office/drawing/2014/main" id="{C336B0FD-4A77-4E00-8839-43E34195FDE4}"/>
                  </a:ext>
                </a:extLst>
              </p:cNvPr>
              <p:cNvSpPr txBox="1">
                <a:spLocks noChangeArrowheads="1"/>
              </p:cNvSpPr>
              <p:nvPr/>
            </p:nvSpPr>
            <p:spPr bwMode="auto">
              <a:xfrm>
                <a:off x="3056" y="1751"/>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de-DE">
                    <a:latin typeface="Arial" panose="020B0604020202020204" pitchFamily="34" charset="0"/>
                  </a:rPr>
                  <a:t>6</a:t>
                </a:r>
              </a:p>
            </p:txBody>
          </p:sp>
          <p:sp>
            <p:nvSpPr>
              <p:cNvPr id="46" name="Text Box 11">
                <a:extLst>
                  <a:ext uri="{FF2B5EF4-FFF2-40B4-BE49-F238E27FC236}">
                    <a16:creationId xmlns:a16="http://schemas.microsoft.com/office/drawing/2014/main" id="{FC6E9824-4EFA-403E-8CCC-FBEE4A289ADB}"/>
                  </a:ext>
                </a:extLst>
              </p:cNvPr>
              <p:cNvSpPr txBox="1">
                <a:spLocks noChangeArrowheads="1"/>
              </p:cNvSpPr>
              <p:nvPr/>
            </p:nvSpPr>
            <p:spPr bwMode="auto">
              <a:xfrm>
                <a:off x="3612" y="1751"/>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de-DE">
                    <a:latin typeface="Arial" panose="020B0604020202020204" pitchFamily="34" charset="0"/>
                  </a:rPr>
                  <a:t>7</a:t>
                </a:r>
              </a:p>
            </p:txBody>
          </p:sp>
          <p:sp>
            <p:nvSpPr>
              <p:cNvPr id="47" name="Text Box 12">
                <a:extLst>
                  <a:ext uri="{FF2B5EF4-FFF2-40B4-BE49-F238E27FC236}">
                    <a16:creationId xmlns:a16="http://schemas.microsoft.com/office/drawing/2014/main" id="{7F3253C3-51D4-4A68-93A9-01D30F51FC4F}"/>
                  </a:ext>
                </a:extLst>
              </p:cNvPr>
              <p:cNvSpPr txBox="1">
                <a:spLocks noChangeArrowheads="1"/>
              </p:cNvSpPr>
              <p:nvPr/>
            </p:nvSpPr>
            <p:spPr bwMode="auto">
              <a:xfrm>
                <a:off x="4168" y="1751"/>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de-DE">
                    <a:latin typeface="Arial" panose="020B0604020202020204" pitchFamily="34" charset="0"/>
                  </a:rPr>
                  <a:t>8</a:t>
                </a:r>
              </a:p>
            </p:txBody>
          </p:sp>
          <p:sp>
            <p:nvSpPr>
              <p:cNvPr id="48" name="Text Box 13">
                <a:extLst>
                  <a:ext uri="{FF2B5EF4-FFF2-40B4-BE49-F238E27FC236}">
                    <a16:creationId xmlns:a16="http://schemas.microsoft.com/office/drawing/2014/main" id="{DD09E54B-0542-4042-81EB-859CD23A869A}"/>
                  </a:ext>
                </a:extLst>
              </p:cNvPr>
              <p:cNvSpPr txBox="1">
                <a:spLocks noChangeArrowheads="1"/>
              </p:cNvSpPr>
              <p:nvPr/>
            </p:nvSpPr>
            <p:spPr bwMode="auto">
              <a:xfrm>
                <a:off x="4724" y="1751"/>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de-DE">
                    <a:latin typeface="Arial" panose="020B0604020202020204" pitchFamily="34" charset="0"/>
                  </a:rPr>
                  <a:t>9</a:t>
                </a:r>
              </a:p>
            </p:txBody>
          </p:sp>
          <p:sp>
            <p:nvSpPr>
              <p:cNvPr id="49" name="Text Box 14">
                <a:extLst>
                  <a:ext uri="{FF2B5EF4-FFF2-40B4-BE49-F238E27FC236}">
                    <a16:creationId xmlns:a16="http://schemas.microsoft.com/office/drawing/2014/main" id="{1C50709F-C1A5-458C-AC8C-A4CD83B7E5C2}"/>
                  </a:ext>
                </a:extLst>
              </p:cNvPr>
              <p:cNvSpPr txBox="1">
                <a:spLocks noChangeArrowheads="1"/>
              </p:cNvSpPr>
              <p:nvPr/>
            </p:nvSpPr>
            <p:spPr bwMode="auto">
              <a:xfrm>
                <a:off x="1389" y="1751"/>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de-DE">
                    <a:latin typeface="Arial" panose="020B0604020202020204" pitchFamily="34" charset="0"/>
                  </a:rPr>
                  <a:t>3</a:t>
                </a:r>
              </a:p>
            </p:txBody>
          </p:sp>
          <p:sp>
            <p:nvSpPr>
              <p:cNvPr id="50" name="Text Box 15">
                <a:extLst>
                  <a:ext uri="{FF2B5EF4-FFF2-40B4-BE49-F238E27FC236}">
                    <a16:creationId xmlns:a16="http://schemas.microsoft.com/office/drawing/2014/main" id="{E328865F-E037-45AA-BD6C-416AB89CB5A1}"/>
                  </a:ext>
                </a:extLst>
              </p:cNvPr>
              <p:cNvSpPr txBox="1">
                <a:spLocks noChangeArrowheads="1"/>
              </p:cNvSpPr>
              <p:nvPr/>
            </p:nvSpPr>
            <p:spPr bwMode="auto">
              <a:xfrm>
                <a:off x="5280" y="1751"/>
                <a:ext cx="2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de-DE">
                    <a:latin typeface="Arial" panose="020B0604020202020204" pitchFamily="34" charset="0"/>
                  </a:rPr>
                  <a:t>10</a:t>
                </a:r>
              </a:p>
            </p:txBody>
          </p:sp>
        </p:grpSp>
        <p:grpSp>
          <p:nvGrpSpPr>
            <p:cNvPr id="7" name="Group 17">
              <a:extLst>
                <a:ext uri="{FF2B5EF4-FFF2-40B4-BE49-F238E27FC236}">
                  <a16:creationId xmlns:a16="http://schemas.microsoft.com/office/drawing/2014/main" id="{92894D10-F31F-4F14-8D4D-EDA3CDED8BED}"/>
                </a:ext>
              </a:extLst>
            </p:cNvPr>
            <p:cNvGrpSpPr>
              <a:grpSpLocks/>
            </p:cNvGrpSpPr>
            <p:nvPr/>
          </p:nvGrpSpPr>
          <p:grpSpPr bwMode="auto">
            <a:xfrm>
              <a:off x="192" y="2208"/>
              <a:ext cx="396" cy="382"/>
              <a:chOff x="2163" y="1094"/>
              <a:chExt cx="396" cy="382"/>
            </a:xfrm>
          </p:grpSpPr>
          <p:sp>
            <p:nvSpPr>
              <p:cNvPr id="39" name="Line 18">
                <a:extLst>
                  <a:ext uri="{FF2B5EF4-FFF2-40B4-BE49-F238E27FC236}">
                    <a16:creationId xmlns:a16="http://schemas.microsoft.com/office/drawing/2014/main" id="{AAF655F2-8145-47F2-831C-595D768EF744}"/>
                  </a:ext>
                </a:extLst>
              </p:cNvPr>
              <p:cNvSpPr>
                <a:spLocks noChangeShapeType="1"/>
              </p:cNvSpPr>
              <p:nvPr/>
            </p:nvSpPr>
            <p:spPr bwMode="auto">
              <a:xfrm>
                <a:off x="2545" y="1094"/>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0" name="Line 19">
                <a:extLst>
                  <a:ext uri="{FF2B5EF4-FFF2-40B4-BE49-F238E27FC236}">
                    <a16:creationId xmlns:a16="http://schemas.microsoft.com/office/drawing/2014/main" id="{BEDDD80C-D120-4C9B-A683-E21AE68A3DE4}"/>
                  </a:ext>
                </a:extLst>
              </p:cNvPr>
              <p:cNvSpPr>
                <a:spLocks noChangeShapeType="1"/>
              </p:cNvSpPr>
              <p:nvPr/>
            </p:nvSpPr>
            <p:spPr bwMode="auto">
              <a:xfrm flipH="1">
                <a:off x="2163" y="1476"/>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8" name="Group 20">
              <a:extLst>
                <a:ext uri="{FF2B5EF4-FFF2-40B4-BE49-F238E27FC236}">
                  <a16:creationId xmlns:a16="http://schemas.microsoft.com/office/drawing/2014/main" id="{0B0881D1-D849-4E8F-B0E3-3130E3759419}"/>
                </a:ext>
              </a:extLst>
            </p:cNvPr>
            <p:cNvGrpSpPr>
              <a:grpSpLocks/>
            </p:cNvGrpSpPr>
            <p:nvPr/>
          </p:nvGrpSpPr>
          <p:grpSpPr bwMode="auto">
            <a:xfrm>
              <a:off x="750" y="2208"/>
              <a:ext cx="396" cy="388"/>
              <a:chOff x="2163" y="1754"/>
              <a:chExt cx="396" cy="388"/>
            </a:xfrm>
          </p:grpSpPr>
          <p:sp>
            <p:nvSpPr>
              <p:cNvPr id="36" name="Line 21">
                <a:extLst>
                  <a:ext uri="{FF2B5EF4-FFF2-40B4-BE49-F238E27FC236}">
                    <a16:creationId xmlns:a16="http://schemas.microsoft.com/office/drawing/2014/main" id="{F53130E0-A40E-4088-A8FB-CF7977864E1F}"/>
                  </a:ext>
                </a:extLst>
              </p:cNvPr>
              <p:cNvSpPr>
                <a:spLocks noChangeShapeType="1"/>
              </p:cNvSpPr>
              <p:nvPr/>
            </p:nvSpPr>
            <p:spPr bwMode="auto">
              <a:xfrm>
                <a:off x="2545" y="1754"/>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7" name="Line 22">
                <a:extLst>
                  <a:ext uri="{FF2B5EF4-FFF2-40B4-BE49-F238E27FC236}">
                    <a16:creationId xmlns:a16="http://schemas.microsoft.com/office/drawing/2014/main" id="{84FC10D1-B714-4C06-95E7-9879A0CC307C}"/>
                  </a:ext>
                </a:extLst>
              </p:cNvPr>
              <p:cNvSpPr>
                <a:spLocks noChangeShapeType="1"/>
              </p:cNvSpPr>
              <p:nvPr/>
            </p:nvSpPr>
            <p:spPr bwMode="auto">
              <a:xfrm flipH="1">
                <a:off x="2163" y="2136"/>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8" name="Line 23">
                <a:extLst>
                  <a:ext uri="{FF2B5EF4-FFF2-40B4-BE49-F238E27FC236}">
                    <a16:creationId xmlns:a16="http://schemas.microsoft.com/office/drawing/2014/main" id="{63389334-21F1-4D87-AE79-04ADB22CDBD2}"/>
                  </a:ext>
                </a:extLst>
              </p:cNvPr>
              <p:cNvSpPr>
                <a:spLocks noChangeShapeType="1"/>
              </p:cNvSpPr>
              <p:nvPr/>
            </p:nvSpPr>
            <p:spPr bwMode="auto">
              <a:xfrm flipV="1">
                <a:off x="2177" y="1764"/>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9" name="Group 24">
              <a:extLst>
                <a:ext uri="{FF2B5EF4-FFF2-40B4-BE49-F238E27FC236}">
                  <a16:creationId xmlns:a16="http://schemas.microsoft.com/office/drawing/2014/main" id="{52762D2A-1578-465E-A9B0-548C85EE5214}"/>
                </a:ext>
              </a:extLst>
            </p:cNvPr>
            <p:cNvGrpSpPr>
              <a:grpSpLocks/>
            </p:cNvGrpSpPr>
            <p:nvPr/>
          </p:nvGrpSpPr>
          <p:grpSpPr bwMode="auto">
            <a:xfrm>
              <a:off x="2426" y="2208"/>
              <a:ext cx="396" cy="388"/>
              <a:chOff x="2163" y="3542"/>
              <a:chExt cx="396" cy="388"/>
            </a:xfrm>
          </p:grpSpPr>
          <p:sp>
            <p:nvSpPr>
              <p:cNvPr id="32" name="Line 25">
                <a:extLst>
                  <a:ext uri="{FF2B5EF4-FFF2-40B4-BE49-F238E27FC236}">
                    <a16:creationId xmlns:a16="http://schemas.microsoft.com/office/drawing/2014/main" id="{A73340FE-9946-45C7-A292-8472B30183A6}"/>
                  </a:ext>
                </a:extLst>
              </p:cNvPr>
              <p:cNvSpPr>
                <a:spLocks noChangeShapeType="1"/>
              </p:cNvSpPr>
              <p:nvPr/>
            </p:nvSpPr>
            <p:spPr bwMode="auto">
              <a:xfrm>
                <a:off x="2545" y="3542"/>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3" name="Line 26">
                <a:extLst>
                  <a:ext uri="{FF2B5EF4-FFF2-40B4-BE49-F238E27FC236}">
                    <a16:creationId xmlns:a16="http://schemas.microsoft.com/office/drawing/2014/main" id="{F700375E-EB0A-46B3-B479-F7DEE33DAD49}"/>
                  </a:ext>
                </a:extLst>
              </p:cNvPr>
              <p:cNvSpPr>
                <a:spLocks noChangeShapeType="1"/>
              </p:cNvSpPr>
              <p:nvPr/>
            </p:nvSpPr>
            <p:spPr bwMode="auto">
              <a:xfrm flipH="1">
                <a:off x="2163" y="3924"/>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 name="Line 27">
                <a:extLst>
                  <a:ext uri="{FF2B5EF4-FFF2-40B4-BE49-F238E27FC236}">
                    <a16:creationId xmlns:a16="http://schemas.microsoft.com/office/drawing/2014/main" id="{51721264-32B4-4A4D-835C-54DA71B228FA}"/>
                  </a:ext>
                </a:extLst>
              </p:cNvPr>
              <p:cNvSpPr>
                <a:spLocks noChangeShapeType="1"/>
              </p:cNvSpPr>
              <p:nvPr/>
            </p:nvSpPr>
            <p:spPr bwMode="auto">
              <a:xfrm flipV="1">
                <a:off x="2177" y="3552"/>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5" name="Line 28">
                <a:extLst>
                  <a:ext uri="{FF2B5EF4-FFF2-40B4-BE49-F238E27FC236}">
                    <a16:creationId xmlns:a16="http://schemas.microsoft.com/office/drawing/2014/main" id="{E1D2524A-69EC-45F5-9660-A9EC3057A5EF}"/>
                  </a:ext>
                </a:extLst>
              </p:cNvPr>
              <p:cNvSpPr>
                <a:spLocks noChangeShapeType="1"/>
              </p:cNvSpPr>
              <p:nvPr/>
            </p:nvSpPr>
            <p:spPr bwMode="auto">
              <a:xfrm>
                <a:off x="2163" y="3548"/>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10" name="Group 29">
              <a:extLst>
                <a:ext uri="{FF2B5EF4-FFF2-40B4-BE49-F238E27FC236}">
                  <a16:creationId xmlns:a16="http://schemas.microsoft.com/office/drawing/2014/main" id="{A22A471B-0188-41EC-BA97-FF84842FA60E}"/>
                </a:ext>
              </a:extLst>
            </p:cNvPr>
            <p:cNvGrpSpPr>
              <a:grpSpLocks/>
            </p:cNvGrpSpPr>
            <p:nvPr/>
          </p:nvGrpSpPr>
          <p:grpSpPr bwMode="auto">
            <a:xfrm>
              <a:off x="1868" y="2208"/>
              <a:ext cx="396" cy="382"/>
              <a:chOff x="2163" y="2972"/>
              <a:chExt cx="396" cy="382"/>
            </a:xfrm>
          </p:grpSpPr>
          <p:sp>
            <p:nvSpPr>
              <p:cNvPr id="29" name="Line 30">
                <a:extLst>
                  <a:ext uri="{FF2B5EF4-FFF2-40B4-BE49-F238E27FC236}">
                    <a16:creationId xmlns:a16="http://schemas.microsoft.com/office/drawing/2014/main" id="{BFCBEA64-46AE-424F-8A96-2E4B23052D15}"/>
                  </a:ext>
                </a:extLst>
              </p:cNvPr>
              <p:cNvSpPr>
                <a:spLocks noChangeShapeType="1"/>
              </p:cNvSpPr>
              <p:nvPr/>
            </p:nvSpPr>
            <p:spPr bwMode="auto">
              <a:xfrm>
                <a:off x="2545" y="2972"/>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 name="Line 31">
                <a:extLst>
                  <a:ext uri="{FF2B5EF4-FFF2-40B4-BE49-F238E27FC236}">
                    <a16:creationId xmlns:a16="http://schemas.microsoft.com/office/drawing/2014/main" id="{2D1FAABB-CDEC-4C64-B801-544C17606722}"/>
                  </a:ext>
                </a:extLst>
              </p:cNvPr>
              <p:cNvSpPr>
                <a:spLocks noChangeShapeType="1"/>
              </p:cNvSpPr>
              <p:nvPr/>
            </p:nvSpPr>
            <p:spPr bwMode="auto">
              <a:xfrm flipH="1">
                <a:off x="2163" y="3354"/>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 name="Line 32">
                <a:extLst>
                  <a:ext uri="{FF2B5EF4-FFF2-40B4-BE49-F238E27FC236}">
                    <a16:creationId xmlns:a16="http://schemas.microsoft.com/office/drawing/2014/main" id="{D22E6834-3F43-4897-8E80-6122336ACB78}"/>
                  </a:ext>
                </a:extLst>
              </p:cNvPr>
              <p:cNvSpPr>
                <a:spLocks noChangeShapeType="1"/>
              </p:cNvSpPr>
              <p:nvPr/>
            </p:nvSpPr>
            <p:spPr bwMode="auto">
              <a:xfrm>
                <a:off x="2163" y="2978"/>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11" name="Group 33">
              <a:extLst>
                <a:ext uri="{FF2B5EF4-FFF2-40B4-BE49-F238E27FC236}">
                  <a16:creationId xmlns:a16="http://schemas.microsoft.com/office/drawing/2014/main" id="{0EE50C1B-62DA-46FB-A0E3-2C6022FDF8CE}"/>
                </a:ext>
              </a:extLst>
            </p:cNvPr>
            <p:cNvGrpSpPr>
              <a:grpSpLocks/>
            </p:cNvGrpSpPr>
            <p:nvPr/>
          </p:nvGrpSpPr>
          <p:grpSpPr bwMode="auto">
            <a:xfrm>
              <a:off x="1309" y="2208"/>
              <a:ext cx="396" cy="378"/>
              <a:chOff x="2163" y="2328"/>
              <a:chExt cx="396" cy="378"/>
            </a:xfrm>
          </p:grpSpPr>
          <p:sp>
            <p:nvSpPr>
              <p:cNvPr id="27" name="Line 34">
                <a:extLst>
                  <a:ext uri="{FF2B5EF4-FFF2-40B4-BE49-F238E27FC236}">
                    <a16:creationId xmlns:a16="http://schemas.microsoft.com/office/drawing/2014/main" id="{B446ED15-625A-4D54-A82D-66887A23B9F6}"/>
                  </a:ext>
                </a:extLst>
              </p:cNvPr>
              <p:cNvSpPr>
                <a:spLocks noChangeShapeType="1"/>
              </p:cNvSpPr>
              <p:nvPr/>
            </p:nvSpPr>
            <p:spPr bwMode="auto">
              <a:xfrm flipH="1">
                <a:off x="2163" y="2700"/>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8" name="Line 35">
                <a:extLst>
                  <a:ext uri="{FF2B5EF4-FFF2-40B4-BE49-F238E27FC236}">
                    <a16:creationId xmlns:a16="http://schemas.microsoft.com/office/drawing/2014/main" id="{DD8C1C79-83DB-4292-88E3-0E87D9EDE88D}"/>
                  </a:ext>
                </a:extLst>
              </p:cNvPr>
              <p:cNvSpPr>
                <a:spLocks noChangeShapeType="1"/>
              </p:cNvSpPr>
              <p:nvPr/>
            </p:nvSpPr>
            <p:spPr bwMode="auto">
              <a:xfrm flipV="1">
                <a:off x="2177" y="2328"/>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12" name="Group 36">
              <a:extLst>
                <a:ext uri="{FF2B5EF4-FFF2-40B4-BE49-F238E27FC236}">
                  <a16:creationId xmlns:a16="http://schemas.microsoft.com/office/drawing/2014/main" id="{A7A4A2D7-7A0D-4056-A21E-14BA1ECCE6FD}"/>
                </a:ext>
              </a:extLst>
            </p:cNvPr>
            <p:cNvGrpSpPr>
              <a:grpSpLocks/>
            </p:cNvGrpSpPr>
            <p:nvPr/>
          </p:nvGrpSpPr>
          <p:grpSpPr bwMode="auto">
            <a:xfrm>
              <a:off x="2985" y="2208"/>
              <a:ext cx="396" cy="382"/>
              <a:chOff x="3966" y="1118"/>
              <a:chExt cx="396" cy="382"/>
            </a:xfrm>
          </p:grpSpPr>
          <p:sp>
            <p:nvSpPr>
              <p:cNvPr id="24" name="Line 37">
                <a:extLst>
                  <a:ext uri="{FF2B5EF4-FFF2-40B4-BE49-F238E27FC236}">
                    <a16:creationId xmlns:a16="http://schemas.microsoft.com/office/drawing/2014/main" id="{46907A69-6BA2-49AF-B8EB-58FB1A44476D}"/>
                  </a:ext>
                </a:extLst>
              </p:cNvPr>
              <p:cNvSpPr>
                <a:spLocks noChangeShapeType="1"/>
              </p:cNvSpPr>
              <p:nvPr/>
            </p:nvSpPr>
            <p:spPr bwMode="auto">
              <a:xfrm flipH="1">
                <a:off x="3966" y="1494"/>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5" name="Line 38">
                <a:extLst>
                  <a:ext uri="{FF2B5EF4-FFF2-40B4-BE49-F238E27FC236}">
                    <a16:creationId xmlns:a16="http://schemas.microsoft.com/office/drawing/2014/main" id="{BF9635BE-8238-4339-BDD1-8DD855E8A42D}"/>
                  </a:ext>
                </a:extLst>
              </p:cNvPr>
              <p:cNvSpPr>
                <a:spLocks noChangeShapeType="1"/>
              </p:cNvSpPr>
              <p:nvPr/>
            </p:nvSpPr>
            <p:spPr bwMode="auto">
              <a:xfrm flipV="1">
                <a:off x="3980" y="1122"/>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6" name="Line 39">
                <a:extLst>
                  <a:ext uri="{FF2B5EF4-FFF2-40B4-BE49-F238E27FC236}">
                    <a16:creationId xmlns:a16="http://schemas.microsoft.com/office/drawing/2014/main" id="{3C00D2C7-9AA7-4BC5-B658-FCB9C18315B7}"/>
                  </a:ext>
                </a:extLst>
              </p:cNvPr>
              <p:cNvSpPr>
                <a:spLocks noChangeShapeType="1"/>
              </p:cNvSpPr>
              <p:nvPr/>
            </p:nvSpPr>
            <p:spPr bwMode="auto">
              <a:xfrm>
                <a:off x="3966" y="1118"/>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13" name="Group 40">
              <a:extLst>
                <a:ext uri="{FF2B5EF4-FFF2-40B4-BE49-F238E27FC236}">
                  <a16:creationId xmlns:a16="http://schemas.microsoft.com/office/drawing/2014/main" id="{F84D1E0A-D6DD-4A78-93CA-87783A405C59}"/>
                </a:ext>
              </a:extLst>
            </p:cNvPr>
            <p:cNvGrpSpPr>
              <a:grpSpLocks/>
            </p:cNvGrpSpPr>
            <p:nvPr/>
          </p:nvGrpSpPr>
          <p:grpSpPr bwMode="auto">
            <a:xfrm>
              <a:off x="3544" y="2208"/>
              <a:ext cx="396" cy="378"/>
              <a:chOff x="3966" y="1772"/>
              <a:chExt cx="396" cy="378"/>
            </a:xfrm>
          </p:grpSpPr>
          <p:sp>
            <p:nvSpPr>
              <p:cNvPr id="22" name="Line 41">
                <a:extLst>
                  <a:ext uri="{FF2B5EF4-FFF2-40B4-BE49-F238E27FC236}">
                    <a16:creationId xmlns:a16="http://schemas.microsoft.com/office/drawing/2014/main" id="{AE60DB8F-6660-49FE-A16A-7FB59305A207}"/>
                  </a:ext>
                </a:extLst>
              </p:cNvPr>
              <p:cNvSpPr>
                <a:spLocks noChangeShapeType="1"/>
              </p:cNvSpPr>
              <p:nvPr/>
            </p:nvSpPr>
            <p:spPr bwMode="auto">
              <a:xfrm>
                <a:off x="4348" y="1772"/>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3" name="Line 42">
                <a:extLst>
                  <a:ext uri="{FF2B5EF4-FFF2-40B4-BE49-F238E27FC236}">
                    <a16:creationId xmlns:a16="http://schemas.microsoft.com/office/drawing/2014/main" id="{3E12C662-469C-403F-96C2-05D9A45FF8CD}"/>
                  </a:ext>
                </a:extLst>
              </p:cNvPr>
              <p:cNvSpPr>
                <a:spLocks noChangeShapeType="1"/>
              </p:cNvSpPr>
              <p:nvPr/>
            </p:nvSpPr>
            <p:spPr bwMode="auto">
              <a:xfrm>
                <a:off x="3966" y="1778"/>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14" name="Group 43">
              <a:extLst>
                <a:ext uri="{FF2B5EF4-FFF2-40B4-BE49-F238E27FC236}">
                  <a16:creationId xmlns:a16="http://schemas.microsoft.com/office/drawing/2014/main" id="{B6D11A31-C969-4091-B53C-9E9B40CC3F81}"/>
                </a:ext>
              </a:extLst>
            </p:cNvPr>
            <p:cNvGrpSpPr>
              <a:grpSpLocks/>
            </p:cNvGrpSpPr>
            <p:nvPr/>
          </p:nvGrpSpPr>
          <p:grpSpPr bwMode="auto">
            <a:xfrm>
              <a:off x="4661" y="2208"/>
              <a:ext cx="396" cy="382"/>
              <a:chOff x="3966" y="2996"/>
              <a:chExt cx="396" cy="382"/>
            </a:xfrm>
          </p:grpSpPr>
          <p:sp>
            <p:nvSpPr>
              <p:cNvPr id="20" name="Line 44">
                <a:extLst>
                  <a:ext uri="{FF2B5EF4-FFF2-40B4-BE49-F238E27FC236}">
                    <a16:creationId xmlns:a16="http://schemas.microsoft.com/office/drawing/2014/main" id="{1DAECD6D-77D3-46B9-82A0-A0DEFE89707B}"/>
                  </a:ext>
                </a:extLst>
              </p:cNvPr>
              <p:cNvSpPr>
                <a:spLocks noChangeShapeType="1"/>
              </p:cNvSpPr>
              <p:nvPr/>
            </p:nvSpPr>
            <p:spPr bwMode="auto">
              <a:xfrm flipV="1">
                <a:off x="3980" y="3000"/>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1" name="Line 45">
                <a:extLst>
                  <a:ext uri="{FF2B5EF4-FFF2-40B4-BE49-F238E27FC236}">
                    <a16:creationId xmlns:a16="http://schemas.microsoft.com/office/drawing/2014/main" id="{4EAC819A-780F-4A0A-A709-215F2F278DED}"/>
                  </a:ext>
                </a:extLst>
              </p:cNvPr>
              <p:cNvSpPr>
                <a:spLocks noChangeShapeType="1"/>
              </p:cNvSpPr>
              <p:nvPr/>
            </p:nvSpPr>
            <p:spPr bwMode="auto">
              <a:xfrm>
                <a:off x="3966" y="2996"/>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15" name="Group 46">
              <a:extLst>
                <a:ext uri="{FF2B5EF4-FFF2-40B4-BE49-F238E27FC236}">
                  <a16:creationId xmlns:a16="http://schemas.microsoft.com/office/drawing/2014/main" id="{6BD9917E-5FD8-4145-B52A-AAD80E1CCBD0}"/>
                </a:ext>
              </a:extLst>
            </p:cNvPr>
            <p:cNvGrpSpPr>
              <a:grpSpLocks/>
            </p:cNvGrpSpPr>
            <p:nvPr/>
          </p:nvGrpSpPr>
          <p:grpSpPr bwMode="auto">
            <a:xfrm>
              <a:off x="4102" y="2208"/>
              <a:ext cx="396" cy="388"/>
              <a:chOff x="3966" y="2336"/>
              <a:chExt cx="396" cy="388"/>
            </a:xfrm>
          </p:grpSpPr>
          <p:sp>
            <p:nvSpPr>
              <p:cNvPr id="17" name="Line 47">
                <a:extLst>
                  <a:ext uri="{FF2B5EF4-FFF2-40B4-BE49-F238E27FC236}">
                    <a16:creationId xmlns:a16="http://schemas.microsoft.com/office/drawing/2014/main" id="{8CAC9880-A5A4-4118-87C8-ADFEBE2057DF}"/>
                  </a:ext>
                </a:extLst>
              </p:cNvPr>
              <p:cNvSpPr>
                <a:spLocks noChangeShapeType="1"/>
              </p:cNvSpPr>
              <p:nvPr/>
            </p:nvSpPr>
            <p:spPr bwMode="auto">
              <a:xfrm>
                <a:off x="4348" y="2336"/>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8" name="Line 48">
                <a:extLst>
                  <a:ext uri="{FF2B5EF4-FFF2-40B4-BE49-F238E27FC236}">
                    <a16:creationId xmlns:a16="http://schemas.microsoft.com/office/drawing/2014/main" id="{4AB6E1C9-89DD-4905-AD29-5311BB8764CC}"/>
                  </a:ext>
                </a:extLst>
              </p:cNvPr>
              <p:cNvSpPr>
                <a:spLocks noChangeShapeType="1"/>
              </p:cNvSpPr>
              <p:nvPr/>
            </p:nvSpPr>
            <p:spPr bwMode="auto">
              <a:xfrm flipV="1">
                <a:off x="3980" y="2346"/>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 name="Line 49">
                <a:extLst>
                  <a:ext uri="{FF2B5EF4-FFF2-40B4-BE49-F238E27FC236}">
                    <a16:creationId xmlns:a16="http://schemas.microsoft.com/office/drawing/2014/main" id="{ECA751B5-44C1-496A-A398-B386B96DFA7B}"/>
                  </a:ext>
                </a:extLst>
              </p:cNvPr>
              <p:cNvSpPr>
                <a:spLocks noChangeShapeType="1"/>
              </p:cNvSpPr>
              <p:nvPr/>
            </p:nvSpPr>
            <p:spPr bwMode="auto">
              <a:xfrm>
                <a:off x="3966" y="2342"/>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
          <p:nvSpPr>
            <p:cNvPr id="16" name="Text Box 50">
              <a:extLst>
                <a:ext uri="{FF2B5EF4-FFF2-40B4-BE49-F238E27FC236}">
                  <a16:creationId xmlns:a16="http://schemas.microsoft.com/office/drawing/2014/main" id="{E8C9BFBE-1E25-432F-BC69-AC59AB583CCF}"/>
                </a:ext>
              </a:extLst>
            </p:cNvPr>
            <p:cNvSpPr txBox="1">
              <a:spLocks noChangeArrowheads="1"/>
            </p:cNvSpPr>
            <p:nvPr/>
          </p:nvSpPr>
          <p:spPr bwMode="auto">
            <a:xfrm>
              <a:off x="5142" y="2029"/>
              <a:ext cx="468" cy="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6600">
                  <a:latin typeface="Arial" panose="020B0604020202020204" pitchFamily="34" charset="0"/>
                </a:rPr>
                <a:t>X</a:t>
              </a:r>
            </a:p>
          </p:txBody>
        </p:sp>
      </p:grpSp>
      <p:sp>
        <p:nvSpPr>
          <p:cNvPr id="51" name="Text Box 51">
            <a:extLst>
              <a:ext uri="{FF2B5EF4-FFF2-40B4-BE49-F238E27FC236}">
                <a16:creationId xmlns:a16="http://schemas.microsoft.com/office/drawing/2014/main" id="{ACB58D11-4F35-437C-9E89-4CC29D00FE95}"/>
              </a:ext>
            </a:extLst>
          </p:cNvPr>
          <p:cNvSpPr txBox="1">
            <a:spLocks noChangeArrowheads="1"/>
          </p:cNvSpPr>
          <p:nvPr/>
        </p:nvSpPr>
        <p:spPr bwMode="auto">
          <a:xfrm>
            <a:off x="3546359" y="5014913"/>
            <a:ext cx="146867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2400" dirty="0" err="1">
                <a:latin typeface="Arial" panose="020B0604020202020204" pitchFamily="34" charset="0"/>
              </a:rPr>
              <a:t>Hilft</a:t>
            </a:r>
            <a:r>
              <a:rPr lang="en-US" altLang="de-DE" sz="2400" dirty="0">
                <a:latin typeface="Arial" panose="020B0604020202020204" pitchFamily="34" charset="0"/>
              </a:rPr>
              <a:t> das?</a:t>
            </a:r>
          </a:p>
        </p:txBody>
      </p:sp>
      <p:sp>
        <p:nvSpPr>
          <p:cNvPr id="52" name="Text Box 53">
            <a:extLst>
              <a:ext uri="{FF2B5EF4-FFF2-40B4-BE49-F238E27FC236}">
                <a16:creationId xmlns:a16="http://schemas.microsoft.com/office/drawing/2014/main" id="{D4A00308-C69E-4F42-BD0E-30B904D9A8F1}"/>
              </a:ext>
            </a:extLst>
          </p:cNvPr>
          <p:cNvSpPr txBox="1">
            <a:spLocks noChangeArrowheads="1"/>
          </p:cNvSpPr>
          <p:nvPr/>
        </p:nvSpPr>
        <p:spPr bwMode="auto">
          <a:xfrm>
            <a:off x="38100" y="1084963"/>
            <a:ext cx="685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ltLang="de-DE" dirty="0"/>
              <a:t>Click </a:t>
            </a:r>
          </a:p>
        </p:txBody>
      </p:sp>
      <p:sp>
        <p:nvSpPr>
          <p:cNvPr id="55" name="AutoShape 60">
            <a:hlinkClick r:id="" action="ppaction://hlinkshowjump?jump=nextslide" highlightClick="1"/>
            <a:extLst>
              <a:ext uri="{FF2B5EF4-FFF2-40B4-BE49-F238E27FC236}">
                <a16:creationId xmlns:a16="http://schemas.microsoft.com/office/drawing/2014/main" id="{7905EB2F-D7D8-4157-862A-08F9076CAC48}"/>
              </a:ext>
            </a:extLst>
          </p:cNvPr>
          <p:cNvSpPr>
            <a:spLocks noChangeArrowheads="1"/>
          </p:cNvSpPr>
          <p:nvPr/>
        </p:nvSpPr>
        <p:spPr bwMode="auto">
          <a:xfrm>
            <a:off x="8305800" y="6019800"/>
            <a:ext cx="738188" cy="738188"/>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de-DE" altLang="de-DE"/>
          </a:p>
        </p:txBody>
      </p:sp>
    </p:spTree>
    <p:extLst>
      <p:ext uri="{BB962C8B-B14F-4D97-AF65-F5344CB8AC3E}">
        <p14:creationId xmlns:p14="http://schemas.microsoft.com/office/powerpoint/2010/main" val="247449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3000"/>
                                        <p:tgtEl>
                                          <p:spTgt spid="5"/>
                                        </p:tgtEl>
                                      </p:cBhvr>
                                    </p:animEffect>
                                  </p:childTnLst>
                                </p:cTn>
                              </p:par>
                            </p:childTnLst>
                          </p:cTn>
                        </p:par>
                        <p:par>
                          <p:cTn id="12" fill="hold">
                            <p:stCondLst>
                              <p:cond delay="3500"/>
                            </p:stCondLst>
                            <p:childTnLst>
                              <p:par>
                                <p:cTn id="13" presetID="10" presetClass="entr" presetSubtype="0" fill="hold" grpId="0" nodeType="afterEffect">
                                  <p:stCondLst>
                                    <p:cond delay="500"/>
                                  </p:stCondLst>
                                  <p:childTnLst>
                                    <p:set>
                                      <p:cBhvr>
                                        <p:cTn id="14" dur="1" fill="hold">
                                          <p:stCondLst>
                                            <p:cond delay="0"/>
                                          </p:stCondLst>
                                        </p:cTn>
                                        <p:tgtEl>
                                          <p:spTgt spid="51"/>
                                        </p:tgtEl>
                                        <p:attrNameLst>
                                          <p:attrName>style.visibility</p:attrName>
                                        </p:attrNameLst>
                                      </p:cBhvr>
                                      <p:to>
                                        <p:strVal val="visible"/>
                                      </p:to>
                                    </p:set>
                                    <p:animEffect transition="in" filter="fade">
                                      <p:cBhvr>
                                        <p:cTn id="15" dur="2000"/>
                                        <p:tgtEl>
                                          <p:spTgt spid="51"/>
                                        </p:tgtEl>
                                      </p:cBhvr>
                                    </p:animEffect>
                                  </p:childTnLst>
                                </p:cTn>
                              </p:par>
                            </p:childTnLst>
                          </p:cTn>
                        </p:par>
                        <p:par>
                          <p:cTn id="16" fill="hold">
                            <p:stCondLst>
                              <p:cond delay="6000"/>
                            </p:stCondLst>
                            <p:childTnLst>
                              <p:par>
                                <p:cTn id="17" presetID="1" presetClass="entr" presetSubtype="0" fill="hold" nodeType="afterEffect">
                                  <p:stCondLst>
                                    <p:cond delay="0"/>
                                  </p:stCondLst>
                                  <p:childTnLst>
                                    <p:set>
                                      <p:cBhvr>
                                        <p:cTn id="18"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787800-A8BA-407C-9BFB-0784C880A510}"/>
              </a:ext>
            </a:extLst>
          </p:cNvPr>
          <p:cNvSpPr>
            <a:spLocks noGrp="1"/>
          </p:cNvSpPr>
          <p:nvPr>
            <p:ph type="title"/>
          </p:nvPr>
        </p:nvSpPr>
        <p:spPr/>
        <p:txBody>
          <a:bodyPr>
            <a:normAutofit fontScale="90000"/>
          </a:bodyPr>
          <a:lstStyle/>
          <a:p>
            <a:r>
              <a:rPr lang="de-DE" dirty="0"/>
              <a:t>Lassen Sie uns Lean denken!</a:t>
            </a:r>
          </a:p>
        </p:txBody>
      </p:sp>
      <p:grpSp>
        <p:nvGrpSpPr>
          <p:cNvPr id="5" name="Group 18">
            <a:extLst>
              <a:ext uri="{FF2B5EF4-FFF2-40B4-BE49-F238E27FC236}">
                <a16:creationId xmlns:a16="http://schemas.microsoft.com/office/drawing/2014/main" id="{7D1A30F8-96D2-4283-96FF-B8266A2A8189}"/>
              </a:ext>
            </a:extLst>
          </p:cNvPr>
          <p:cNvGrpSpPr>
            <a:grpSpLocks/>
          </p:cNvGrpSpPr>
          <p:nvPr/>
        </p:nvGrpSpPr>
        <p:grpSpPr bwMode="auto">
          <a:xfrm>
            <a:off x="2716213" y="1752600"/>
            <a:ext cx="3836987" cy="4402138"/>
            <a:chOff x="1728" y="1104"/>
            <a:chExt cx="2417" cy="2773"/>
          </a:xfrm>
        </p:grpSpPr>
        <p:sp>
          <p:nvSpPr>
            <p:cNvPr id="6" name="Line 4">
              <a:extLst>
                <a:ext uri="{FF2B5EF4-FFF2-40B4-BE49-F238E27FC236}">
                  <a16:creationId xmlns:a16="http://schemas.microsoft.com/office/drawing/2014/main" id="{002C1FAD-1060-4176-80DB-B89721C9F479}"/>
                </a:ext>
              </a:extLst>
            </p:cNvPr>
            <p:cNvSpPr>
              <a:spLocks noChangeShapeType="1"/>
            </p:cNvSpPr>
            <p:nvPr/>
          </p:nvSpPr>
          <p:spPr bwMode="auto">
            <a:xfrm>
              <a:off x="3452" y="1145"/>
              <a:ext cx="0" cy="2056"/>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7" name="Line 5">
              <a:extLst>
                <a:ext uri="{FF2B5EF4-FFF2-40B4-BE49-F238E27FC236}">
                  <a16:creationId xmlns:a16="http://schemas.microsoft.com/office/drawing/2014/main" id="{DD591222-D84E-460B-BD7A-411664341174}"/>
                </a:ext>
              </a:extLst>
            </p:cNvPr>
            <p:cNvSpPr>
              <a:spLocks noChangeShapeType="1"/>
            </p:cNvSpPr>
            <p:nvPr/>
          </p:nvSpPr>
          <p:spPr bwMode="auto">
            <a:xfrm>
              <a:off x="1728" y="1712"/>
              <a:ext cx="2417"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 name="Line 6">
              <a:extLst>
                <a:ext uri="{FF2B5EF4-FFF2-40B4-BE49-F238E27FC236}">
                  <a16:creationId xmlns:a16="http://schemas.microsoft.com/office/drawing/2014/main" id="{DCCCB9B2-E5EE-4EE4-AB31-BDBB50588B67}"/>
                </a:ext>
              </a:extLst>
            </p:cNvPr>
            <p:cNvSpPr>
              <a:spLocks noChangeShapeType="1"/>
            </p:cNvSpPr>
            <p:nvPr/>
          </p:nvSpPr>
          <p:spPr bwMode="auto">
            <a:xfrm>
              <a:off x="1728" y="2512"/>
              <a:ext cx="2417"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9" name="Line 7">
              <a:extLst>
                <a:ext uri="{FF2B5EF4-FFF2-40B4-BE49-F238E27FC236}">
                  <a16:creationId xmlns:a16="http://schemas.microsoft.com/office/drawing/2014/main" id="{00F79D22-38CE-492A-BE22-A7DEF52D4C06}"/>
                </a:ext>
              </a:extLst>
            </p:cNvPr>
            <p:cNvSpPr>
              <a:spLocks noChangeShapeType="1"/>
            </p:cNvSpPr>
            <p:nvPr/>
          </p:nvSpPr>
          <p:spPr bwMode="auto">
            <a:xfrm>
              <a:off x="2493" y="1145"/>
              <a:ext cx="0" cy="2056"/>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 name="Rectangle 8">
              <a:extLst>
                <a:ext uri="{FF2B5EF4-FFF2-40B4-BE49-F238E27FC236}">
                  <a16:creationId xmlns:a16="http://schemas.microsoft.com/office/drawing/2014/main" id="{7AEAE50F-16EE-401D-8785-B8BBDCC328DD}"/>
                </a:ext>
              </a:extLst>
            </p:cNvPr>
            <p:cNvSpPr>
              <a:spLocks noChangeArrowheads="1"/>
            </p:cNvSpPr>
            <p:nvPr/>
          </p:nvSpPr>
          <p:spPr bwMode="auto">
            <a:xfrm>
              <a:off x="1951" y="1104"/>
              <a:ext cx="1970" cy="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7788" tIns="39688" rIns="77788" bIns="39688">
              <a:spAutoFit/>
            </a:bodyPr>
            <a:lstStyle>
              <a:lvl1pPr defTabSz="661988">
                <a:defRPr>
                  <a:solidFill>
                    <a:schemeClr val="tx1"/>
                  </a:solidFill>
                  <a:latin typeface="Garamond" panose="02020404030301010803" pitchFamily="18" charset="0"/>
                </a:defRPr>
              </a:lvl1pPr>
              <a:lvl2pPr marL="742950" indent="-285750" defTabSz="661988">
                <a:defRPr>
                  <a:solidFill>
                    <a:schemeClr val="tx1"/>
                  </a:solidFill>
                  <a:latin typeface="Garamond" panose="02020404030301010803" pitchFamily="18" charset="0"/>
                </a:defRPr>
              </a:lvl2pPr>
              <a:lvl3pPr marL="1143000" indent="-228600" defTabSz="661988">
                <a:defRPr>
                  <a:solidFill>
                    <a:schemeClr val="tx1"/>
                  </a:solidFill>
                  <a:latin typeface="Garamond" panose="02020404030301010803" pitchFamily="18" charset="0"/>
                </a:defRPr>
              </a:lvl3pPr>
              <a:lvl4pPr marL="1600200" indent="-228600" defTabSz="661988">
                <a:defRPr>
                  <a:solidFill>
                    <a:schemeClr val="tx1"/>
                  </a:solidFill>
                  <a:latin typeface="Garamond" panose="02020404030301010803" pitchFamily="18" charset="0"/>
                </a:defRPr>
              </a:lvl4pPr>
              <a:lvl5pPr marL="2057400" indent="-228600" defTabSz="661988">
                <a:defRPr>
                  <a:solidFill>
                    <a:schemeClr val="tx1"/>
                  </a:solidFill>
                  <a:latin typeface="Garamond" panose="02020404030301010803" pitchFamily="18" charset="0"/>
                </a:defRPr>
              </a:lvl5pPr>
              <a:lvl6pPr marL="2514600" indent="-228600" defTabSz="661988" eaLnBrk="0" fontAlgn="base" hangingPunct="0">
                <a:spcBef>
                  <a:spcPct val="0"/>
                </a:spcBef>
                <a:spcAft>
                  <a:spcPct val="0"/>
                </a:spcAft>
                <a:defRPr>
                  <a:solidFill>
                    <a:schemeClr val="tx1"/>
                  </a:solidFill>
                  <a:latin typeface="Garamond" panose="02020404030301010803" pitchFamily="18" charset="0"/>
                </a:defRPr>
              </a:lvl6pPr>
              <a:lvl7pPr marL="2971800" indent="-228600" defTabSz="661988" eaLnBrk="0" fontAlgn="base" hangingPunct="0">
                <a:spcBef>
                  <a:spcPct val="0"/>
                </a:spcBef>
                <a:spcAft>
                  <a:spcPct val="0"/>
                </a:spcAft>
                <a:defRPr>
                  <a:solidFill>
                    <a:schemeClr val="tx1"/>
                  </a:solidFill>
                  <a:latin typeface="Garamond" panose="02020404030301010803" pitchFamily="18" charset="0"/>
                </a:defRPr>
              </a:lvl7pPr>
              <a:lvl8pPr marL="3429000" indent="-228600" defTabSz="661988" eaLnBrk="0" fontAlgn="base" hangingPunct="0">
                <a:spcBef>
                  <a:spcPct val="0"/>
                </a:spcBef>
                <a:spcAft>
                  <a:spcPct val="0"/>
                </a:spcAft>
                <a:defRPr>
                  <a:solidFill>
                    <a:schemeClr val="tx1"/>
                  </a:solidFill>
                  <a:latin typeface="Garamond" panose="02020404030301010803" pitchFamily="18" charset="0"/>
                </a:defRPr>
              </a:lvl8pPr>
              <a:lvl9pPr marL="3886200" indent="-228600" defTabSz="661988" eaLnBrk="0" fontAlgn="base" hangingPunct="0">
                <a:spcBef>
                  <a:spcPct val="0"/>
                </a:spcBef>
                <a:spcAft>
                  <a:spcPct val="0"/>
                </a:spcAft>
                <a:defRPr>
                  <a:solidFill>
                    <a:schemeClr val="tx1"/>
                  </a:solidFill>
                  <a:latin typeface="Garamond" panose="02020404030301010803" pitchFamily="18" charset="0"/>
                </a:defRPr>
              </a:lvl9pPr>
            </a:lstStyle>
            <a:p>
              <a:r>
                <a:rPr lang="en-US" altLang="de-DE" sz="5100">
                  <a:latin typeface="Times New Roman" panose="02020603050405020304" pitchFamily="18" charset="0"/>
                </a:rPr>
                <a:t>1		2		3</a:t>
              </a:r>
            </a:p>
          </p:txBody>
        </p:sp>
        <p:sp>
          <p:nvSpPr>
            <p:cNvPr id="11" name="Rectangle 9">
              <a:extLst>
                <a:ext uri="{FF2B5EF4-FFF2-40B4-BE49-F238E27FC236}">
                  <a16:creationId xmlns:a16="http://schemas.microsoft.com/office/drawing/2014/main" id="{1031E795-A0D6-46C8-901B-7F916150434A}"/>
                </a:ext>
              </a:extLst>
            </p:cNvPr>
            <p:cNvSpPr>
              <a:spLocks noChangeArrowheads="1"/>
            </p:cNvSpPr>
            <p:nvPr/>
          </p:nvSpPr>
          <p:spPr bwMode="auto">
            <a:xfrm>
              <a:off x="1951" y="1798"/>
              <a:ext cx="1970" cy="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7788" tIns="39688" rIns="77788" bIns="39688">
              <a:spAutoFit/>
            </a:bodyPr>
            <a:lstStyle>
              <a:lvl1pPr defTabSz="661988">
                <a:defRPr>
                  <a:solidFill>
                    <a:schemeClr val="tx1"/>
                  </a:solidFill>
                  <a:latin typeface="Garamond" panose="02020404030301010803" pitchFamily="18" charset="0"/>
                </a:defRPr>
              </a:lvl1pPr>
              <a:lvl2pPr marL="742950" indent="-285750" defTabSz="661988">
                <a:defRPr>
                  <a:solidFill>
                    <a:schemeClr val="tx1"/>
                  </a:solidFill>
                  <a:latin typeface="Garamond" panose="02020404030301010803" pitchFamily="18" charset="0"/>
                </a:defRPr>
              </a:lvl2pPr>
              <a:lvl3pPr marL="1143000" indent="-228600" defTabSz="661988">
                <a:defRPr>
                  <a:solidFill>
                    <a:schemeClr val="tx1"/>
                  </a:solidFill>
                  <a:latin typeface="Garamond" panose="02020404030301010803" pitchFamily="18" charset="0"/>
                </a:defRPr>
              </a:lvl3pPr>
              <a:lvl4pPr marL="1600200" indent="-228600" defTabSz="661988">
                <a:defRPr>
                  <a:solidFill>
                    <a:schemeClr val="tx1"/>
                  </a:solidFill>
                  <a:latin typeface="Garamond" panose="02020404030301010803" pitchFamily="18" charset="0"/>
                </a:defRPr>
              </a:lvl4pPr>
              <a:lvl5pPr marL="2057400" indent="-228600" defTabSz="661988">
                <a:defRPr>
                  <a:solidFill>
                    <a:schemeClr val="tx1"/>
                  </a:solidFill>
                  <a:latin typeface="Garamond" panose="02020404030301010803" pitchFamily="18" charset="0"/>
                </a:defRPr>
              </a:lvl5pPr>
              <a:lvl6pPr marL="2514600" indent="-228600" defTabSz="661988" eaLnBrk="0" fontAlgn="base" hangingPunct="0">
                <a:spcBef>
                  <a:spcPct val="0"/>
                </a:spcBef>
                <a:spcAft>
                  <a:spcPct val="0"/>
                </a:spcAft>
                <a:defRPr>
                  <a:solidFill>
                    <a:schemeClr val="tx1"/>
                  </a:solidFill>
                  <a:latin typeface="Garamond" panose="02020404030301010803" pitchFamily="18" charset="0"/>
                </a:defRPr>
              </a:lvl6pPr>
              <a:lvl7pPr marL="2971800" indent="-228600" defTabSz="661988" eaLnBrk="0" fontAlgn="base" hangingPunct="0">
                <a:spcBef>
                  <a:spcPct val="0"/>
                </a:spcBef>
                <a:spcAft>
                  <a:spcPct val="0"/>
                </a:spcAft>
                <a:defRPr>
                  <a:solidFill>
                    <a:schemeClr val="tx1"/>
                  </a:solidFill>
                  <a:latin typeface="Garamond" panose="02020404030301010803" pitchFamily="18" charset="0"/>
                </a:defRPr>
              </a:lvl7pPr>
              <a:lvl8pPr marL="3429000" indent="-228600" defTabSz="661988" eaLnBrk="0" fontAlgn="base" hangingPunct="0">
                <a:spcBef>
                  <a:spcPct val="0"/>
                </a:spcBef>
                <a:spcAft>
                  <a:spcPct val="0"/>
                </a:spcAft>
                <a:defRPr>
                  <a:solidFill>
                    <a:schemeClr val="tx1"/>
                  </a:solidFill>
                  <a:latin typeface="Garamond" panose="02020404030301010803" pitchFamily="18" charset="0"/>
                </a:defRPr>
              </a:lvl8pPr>
              <a:lvl9pPr marL="3886200" indent="-228600" defTabSz="661988" eaLnBrk="0" fontAlgn="base" hangingPunct="0">
                <a:spcBef>
                  <a:spcPct val="0"/>
                </a:spcBef>
                <a:spcAft>
                  <a:spcPct val="0"/>
                </a:spcAft>
                <a:defRPr>
                  <a:solidFill>
                    <a:schemeClr val="tx1"/>
                  </a:solidFill>
                  <a:latin typeface="Garamond" panose="02020404030301010803" pitchFamily="18" charset="0"/>
                </a:defRPr>
              </a:lvl9pPr>
            </a:lstStyle>
            <a:p>
              <a:r>
                <a:rPr lang="en-US" altLang="de-DE" sz="5100">
                  <a:latin typeface="Times New Roman" panose="02020603050405020304" pitchFamily="18" charset="0"/>
                </a:rPr>
                <a:t>4		5		6</a:t>
              </a:r>
            </a:p>
          </p:txBody>
        </p:sp>
        <p:sp>
          <p:nvSpPr>
            <p:cNvPr id="12" name="Rectangle 10">
              <a:extLst>
                <a:ext uri="{FF2B5EF4-FFF2-40B4-BE49-F238E27FC236}">
                  <a16:creationId xmlns:a16="http://schemas.microsoft.com/office/drawing/2014/main" id="{2AF1DF4C-883D-4E73-93AD-6A019E10CA75}"/>
                </a:ext>
              </a:extLst>
            </p:cNvPr>
            <p:cNvSpPr>
              <a:spLocks noChangeArrowheads="1"/>
            </p:cNvSpPr>
            <p:nvPr/>
          </p:nvSpPr>
          <p:spPr bwMode="auto">
            <a:xfrm>
              <a:off x="1951" y="2568"/>
              <a:ext cx="1970" cy="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7788" tIns="39688" rIns="77788" bIns="39688">
              <a:spAutoFit/>
            </a:bodyPr>
            <a:lstStyle>
              <a:lvl1pPr defTabSz="661988">
                <a:defRPr>
                  <a:solidFill>
                    <a:schemeClr val="tx1"/>
                  </a:solidFill>
                  <a:latin typeface="Garamond" panose="02020404030301010803" pitchFamily="18" charset="0"/>
                </a:defRPr>
              </a:lvl1pPr>
              <a:lvl2pPr marL="742950" indent="-285750" defTabSz="661988">
                <a:defRPr>
                  <a:solidFill>
                    <a:schemeClr val="tx1"/>
                  </a:solidFill>
                  <a:latin typeface="Garamond" panose="02020404030301010803" pitchFamily="18" charset="0"/>
                </a:defRPr>
              </a:lvl2pPr>
              <a:lvl3pPr marL="1143000" indent="-228600" defTabSz="661988">
                <a:defRPr>
                  <a:solidFill>
                    <a:schemeClr val="tx1"/>
                  </a:solidFill>
                  <a:latin typeface="Garamond" panose="02020404030301010803" pitchFamily="18" charset="0"/>
                </a:defRPr>
              </a:lvl3pPr>
              <a:lvl4pPr marL="1600200" indent="-228600" defTabSz="661988">
                <a:defRPr>
                  <a:solidFill>
                    <a:schemeClr val="tx1"/>
                  </a:solidFill>
                  <a:latin typeface="Garamond" panose="02020404030301010803" pitchFamily="18" charset="0"/>
                </a:defRPr>
              </a:lvl4pPr>
              <a:lvl5pPr marL="2057400" indent="-228600" defTabSz="661988">
                <a:defRPr>
                  <a:solidFill>
                    <a:schemeClr val="tx1"/>
                  </a:solidFill>
                  <a:latin typeface="Garamond" panose="02020404030301010803" pitchFamily="18" charset="0"/>
                </a:defRPr>
              </a:lvl5pPr>
              <a:lvl6pPr marL="2514600" indent="-228600" defTabSz="661988" eaLnBrk="0" fontAlgn="base" hangingPunct="0">
                <a:spcBef>
                  <a:spcPct val="0"/>
                </a:spcBef>
                <a:spcAft>
                  <a:spcPct val="0"/>
                </a:spcAft>
                <a:defRPr>
                  <a:solidFill>
                    <a:schemeClr val="tx1"/>
                  </a:solidFill>
                  <a:latin typeface="Garamond" panose="02020404030301010803" pitchFamily="18" charset="0"/>
                </a:defRPr>
              </a:lvl6pPr>
              <a:lvl7pPr marL="2971800" indent="-228600" defTabSz="661988" eaLnBrk="0" fontAlgn="base" hangingPunct="0">
                <a:spcBef>
                  <a:spcPct val="0"/>
                </a:spcBef>
                <a:spcAft>
                  <a:spcPct val="0"/>
                </a:spcAft>
                <a:defRPr>
                  <a:solidFill>
                    <a:schemeClr val="tx1"/>
                  </a:solidFill>
                  <a:latin typeface="Garamond" panose="02020404030301010803" pitchFamily="18" charset="0"/>
                </a:defRPr>
              </a:lvl7pPr>
              <a:lvl8pPr marL="3429000" indent="-228600" defTabSz="661988" eaLnBrk="0" fontAlgn="base" hangingPunct="0">
                <a:spcBef>
                  <a:spcPct val="0"/>
                </a:spcBef>
                <a:spcAft>
                  <a:spcPct val="0"/>
                </a:spcAft>
                <a:defRPr>
                  <a:solidFill>
                    <a:schemeClr val="tx1"/>
                  </a:solidFill>
                  <a:latin typeface="Garamond" panose="02020404030301010803" pitchFamily="18" charset="0"/>
                </a:defRPr>
              </a:lvl8pPr>
              <a:lvl9pPr marL="3886200" indent="-228600" defTabSz="661988" eaLnBrk="0" fontAlgn="base" hangingPunct="0">
                <a:spcBef>
                  <a:spcPct val="0"/>
                </a:spcBef>
                <a:spcAft>
                  <a:spcPct val="0"/>
                </a:spcAft>
                <a:defRPr>
                  <a:solidFill>
                    <a:schemeClr val="tx1"/>
                  </a:solidFill>
                  <a:latin typeface="Garamond" panose="02020404030301010803" pitchFamily="18" charset="0"/>
                </a:defRPr>
              </a:lvl9pPr>
            </a:lstStyle>
            <a:p>
              <a:r>
                <a:rPr lang="en-US" altLang="de-DE" sz="5100">
                  <a:latin typeface="Times New Roman" panose="02020603050405020304" pitchFamily="18" charset="0"/>
                </a:rPr>
                <a:t>7		8		9</a:t>
              </a:r>
            </a:p>
          </p:txBody>
        </p:sp>
        <p:sp>
          <p:nvSpPr>
            <p:cNvPr id="13" name="Rectangle 11">
              <a:extLst>
                <a:ext uri="{FF2B5EF4-FFF2-40B4-BE49-F238E27FC236}">
                  <a16:creationId xmlns:a16="http://schemas.microsoft.com/office/drawing/2014/main" id="{CAE0081C-EAFE-47B4-AC3E-5F5D58CDCD35}"/>
                </a:ext>
              </a:extLst>
            </p:cNvPr>
            <p:cNvSpPr>
              <a:spLocks noChangeArrowheads="1"/>
            </p:cNvSpPr>
            <p:nvPr/>
          </p:nvSpPr>
          <p:spPr bwMode="auto">
            <a:xfrm>
              <a:off x="2327" y="3303"/>
              <a:ext cx="1194" cy="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ltLang="de-DE" sz="5400">
                  <a:latin typeface="Times New Roman" panose="02020603050405020304" pitchFamily="18" charset="0"/>
                </a:rPr>
                <a:t>10 - </a:t>
              </a:r>
              <a:r>
                <a:rPr lang="en-US" altLang="de-DE" sz="5400">
                  <a:latin typeface="Arial" panose="020B0604020202020204" pitchFamily="34" charset="0"/>
                </a:rPr>
                <a:t>X</a:t>
              </a:r>
            </a:p>
          </p:txBody>
        </p:sp>
      </p:grpSp>
      <p:sp>
        <p:nvSpPr>
          <p:cNvPr id="14" name="Text Box 12">
            <a:extLst>
              <a:ext uri="{FF2B5EF4-FFF2-40B4-BE49-F238E27FC236}">
                <a16:creationId xmlns:a16="http://schemas.microsoft.com/office/drawing/2014/main" id="{C691F526-52A6-470D-99C1-283EC402A983}"/>
              </a:ext>
            </a:extLst>
          </p:cNvPr>
          <p:cNvSpPr txBox="1">
            <a:spLocks noChangeArrowheads="1"/>
          </p:cNvSpPr>
          <p:nvPr/>
        </p:nvSpPr>
        <p:spPr bwMode="auto">
          <a:xfrm>
            <a:off x="223837" y="1087438"/>
            <a:ext cx="2492375" cy="830997"/>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ltLang="de-DE" sz="2400" dirty="0" err="1">
                <a:latin typeface="Arial" panose="020B0604020202020204" pitchFamily="34" charset="0"/>
              </a:rPr>
              <a:t>Ist</a:t>
            </a:r>
            <a:r>
              <a:rPr lang="en-US" altLang="de-DE" sz="2400" dirty="0">
                <a:latin typeface="Arial" panose="020B0604020202020204" pitchFamily="34" charset="0"/>
              </a:rPr>
              <a:t> das </a:t>
            </a:r>
            <a:r>
              <a:rPr lang="en-US" altLang="de-DE" sz="2400" dirty="0" err="1">
                <a:latin typeface="Arial" panose="020B0604020202020204" pitchFamily="34" charset="0"/>
              </a:rPr>
              <a:t>radikales</a:t>
            </a:r>
            <a:r>
              <a:rPr lang="en-US" altLang="de-DE" sz="2400" dirty="0">
                <a:latin typeface="Arial" panose="020B0604020202020204" pitchFamily="34" charset="0"/>
              </a:rPr>
              <a:t> </a:t>
            </a:r>
            <a:r>
              <a:rPr lang="en-US" altLang="de-DE" sz="2400" dirty="0" err="1">
                <a:latin typeface="Arial" panose="020B0604020202020204" pitchFamily="34" charset="0"/>
              </a:rPr>
              <a:t>Denken</a:t>
            </a:r>
            <a:r>
              <a:rPr lang="en-US" altLang="de-DE" sz="2400" dirty="0">
                <a:latin typeface="Arial" panose="020B0604020202020204" pitchFamily="34" charset="0"/>
              </a:rPr>
              <a:t>?</a:t>
            </a:r>
          </a:p>
        </p:txBody>
      </p:sp>
      <p:sp>
        <p:nvSpPr>
          <p:cNvPr id="15" name="Text Box 13">
            <a:extLst>
              <a:ext uri="{FF2B5EF4-FFF2-40B4-BE49-F238E27FC236}">
                <a16:creationId xmlns:a16="http://schemas.microsoft.com/office/drawing/2014/main" id="{2F02DB06-A21E-445C-8F9D-1AC22571704A}"/>
              </a:ext>
            </a:extLst>
          </p:cNvPr>
          <p:cNvSpPr txBox="1">
            <a:spLocks noChangeArrowheads="1"/>
          </p:cNvSpPr>
          <p:nvPr/>
        </p:nvSpPr>
        <p:spPr bwMode="auto">
          <a:xfrm>
            <a:off x="183934" y="2867452"/>
            <a:ext cx="2313199" cy="156966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de-DE" altLang="de-DE" sz="2400" dirty="0">
                <a:latin typeface="Arial" panose="020B0604020202020204" pitchFamily="34" charset="0"/>
              </a:rPr>
              <a:t>Also muss das normaler Menschen-verstand sein!</a:t>
            </a:r>
          </a:p>
        </p:txBody>
      </p:sp>
      <p:sp>
        <p:nvSpPr>
          <p:cNvPr id="16" name="Text Box 14">
            <a:extLst>
              <a:ext uri="{FF2B5EF4-FFF2-40B4-BE49-F238E27FC236}">
                <a16:creationId xmlns:a16="http://schemas.microsoft.com/office/drawing/2014/main" id="{0706839F-101C-4C8A-8898-112CB07487EF}"/>
              </a:ext>
            </a:extLst>
          </p:cNvPr>
          <p:cNvSpPr txBox="1">
            <a:spLocks noChangeArrowheads="1"/>
          </p:cNvSpPr>
          <p:nvPr/>
        </p:nvSpPr>
        <p:spPr bwMode="auto">
          <a:xfrm>
            <a:off x="7085806" y="1087438"/>
            <a:ext cx="187483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ltLang="de-DE" sz="2400" dirty="0">
                <a:latin typeface="Arial" panose="020B0604020202020204" pitchFamily="34" charset="0"/>
              </a:rPr>
              <a:t>System </a:t>
            </a:r>
            <a:r>
              <a:rPr lang="en-US" altLang="de-DE" sz="2400" dirty="0" err="1">
                <a:latin typeface="Arial" panose="020B0604020202020204" pitchFamily="34" charset="0"/>
              </a:rPr>
              <a:t>Blickwinkel</a:t>
            </a:r>
            <a:endParaRPr lang="en-US" altLang="de-DE" sz="2400" dirty="0">
              <a:latin typeface="Arial" panose="020B0604020202020204" pitchFamily="34" charset="0"/>
            </a:endParaRPr>
          </a:p>
        </p:txBody>
      </p:sp>
      <p:sp>
        <p:nvSpPr>
          <p:cNvPr id="17" name="Text Box 15">
            <a:extLst>
              <a:ext uri="{FF2B5EF4-FFF2-40B4-BE49-F238E27FC236}">
                <a16:creationId xmlns:a16="http://schemas.microsoft.com/office/drawing/2014/main" id="{D2FC4E74-D423-4FAA-9A12-1443D8FD4D20}"/>
              </a:ext>
            </a:extLst>
          </p:cNvPr>
          <p:cNvSpPr txBox="1">
            <a:spLocks noChangeArrowheads="1"/>
          </p:cNvSpPr>
          <p:nvPr/>
        </p:nvSpPr>
        <p:spPr bwMode="auto">
          <a:xfrm>
            <a:off x="223838" y="1822450"/>
            <a:ext cx="21066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ltLang="de-DE" sz="2400" dirty="0" err="1">
                <a:solidFill>
                  <a:schemeClr val="hlink"/>
                </a:solidFill>
                <a:latin typeface="Arial" panose="020B0604020202020204" pitchFamily="34" charset="0"/>
              </a:rPr>
              <a:t>Nein</a:t>
            </a:r>
            <a:r>
              <a:rPr lang="en-US" altLang="de-DE" sz="2400" dirty="0">
                <a:solidFill>
                  <a:schemeClr val="hlink"/>
                </a:solidFill>
                <a:latin typeface="Arial" panose="020B0604020202020204" pitchFamily="34" charset="0"/>
              </a:rPr>
              <a:t>, das </a:t>
            </a:r>
            <a:r>
              <a:rPr lang="en-US" altLang="de-DE" sz="2400" dirty="0" err="1">
                <a:solidFill>
                  <a:schemeClr val="hlink"/>
                </a:solidFill>
                <a:latin typeface="Arial" panose="020B0604020202020204" pitchFamily="34" charset="0"/>
              </a:rPr>
              <a:t>kennt</a:t>
            </a:r>
            <a:r>
              <a:rPr lang="en-US" altLang="de-DE" sz="2400" dirty="0">
                <a:solidFill>
                  <a:schemeClr val="hlink"/>
                </a:solidFill>
                <a:latin typeface="Arial" panose="020B0604020202020204" pitchFamily="34" charset="0"/>
              </a:rPr>
              <a:t> </a:t>
            </a:r>
            <a:r>
              <a:rPr lang="en-US" altLang="de-DE" sz="2400" dirty="0" err="1">
                <a:solidFill>
                  <a:schemeClr val="hlink"/>
                </a:solidFill>
                <a:latin typeface="Arial" panose="020B0604020202020204" pitchFamily="34" charset="0"/>
              </a:rPr>
              <a:t>jeder</a:t>
            </a:r>
            <a:r>
              <a:rPr lang="en-US" altLang="de-DE" sz="2400" dirty="0">
                <a:solidFill>
                  <a:schemeClr val="hlink"/>
                </a:solidFill>
                <a:latin typeface="Arial" panose="020B0604020202020204" pitchFamily="34" charset="0"/>
              </a:rPr>
              <a:t>.</a:t>
            </a:r>
          </a:p>
        </p:txBody>
      </p:sp>
      <p:sp>
        <p:nvSpPr>
          <p:cNvPr id="18" name="Text Box 16">
            <a:extLst>
              <a:ext uri="{FF2B5EF4-FFF2-40B4-BE49-F238E27FC236}">
                <a16:creationId xmlns:a16="http://schemas.microsoft.com/office/drawing/2014/main" id="{7E29B816-676B-44BC-8962-A51145164BA5}"/>
              </a:ext>
            </a:extLst>
          </p:cNvPr>
          <p:cNvSpPr txBox="1">
            <a:spLocks noChangeArrowheads="1"/>
          </p:cNvSpPr>
          <p:nvPr/>
        </p:nvSpPr>
        <p:spPr bwMode="auto">
          <a:xfrm>
            <a:off x="223838" y="4391025"/>
            <a:ext cx="188118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de-DE" altLang="de-DE" sz="2400" dirty="0">
                <a:solidFill>
                  <a:schemeClr val="hlink"/>
                </a:solidFill>
                <a:latin typeface="Arial" panose="020B0604020202020204" pitchFamily="34" charset="0"/>
              </a:rPr>
              <a:t>Wie viele von Ihnen dachten gerade so?</a:t>
            </a:r>
          </a:p>
        </p:txBody>
      </p:sp>
      <p:sp>
        <p:nvSpPr>
          <p:cNvPr id="19" name="Text Box 17">
            <a:extLst>
              <a:ext uri="{FF2B5EF4-FFF2-40B4-BE49-F238E27FC236}">
                <a16:creationId xmlns:a16="http://schemas.microsoft.com/office/drawing/2014/main" id="{D8E0EE41-9BA6-4D85-8ED0-8C93BB62FE1E}"/>
              </a:ext>
            </a:extLst>
          </p:cNvPr>
          <p:cNvSpPr txBox="1">
            <a:spLocks noChangeArrowheads="1"/>
          </p:cNvSpPr>
          <p:nvPr/>
        </p:nvSpPr>
        <p:spPr bwMode="auto">
          <a:xfrm>
            <a:off x="6770688" y="1939925"/>
            <a:ext cx="222091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2400" dirty="0">
                <a:solidFill>
                  <a:schemeClr val="hlink"/>
                </a:solidFill>
                <a:latin typeface="Arial" panose="020B0604020202020204" pitchFamily="34" charset="0"/>
              </a:rPr>
              <a:t>Bei Lean Thinking </a:t>
            </a:r>
            <a:r>
              <a:rPr lang="en-US" altLang="de-DE" sz="2400" dirty="0" err="1">
                <a:solidFill>
                  <a:schemeClr val="hlink"/>
                </a:solidFill>
                <a:latin typeface="Arial" panose="020B0604020202020204" pitchFamily="34" charset="0"/>
              </a:rPr>
              <a:t>geht</a:t>
            </a:r>
            <a:r>
              <a:rPr lang="en-US" altLang="de-DE" sz="2400" dirty="0">
                <a:solidFill>
                  <a:schemeClr val="hlink"/>
                </a:solidFill>
                <a:latin typeface="Arial" panose="020B0604020202020204" pitchFamily="34" charset="0"/>
              </a:rPr>
              <a:t> </a:t>
            </a:r>
            <a:r>
              <a:rPr lang="en-US" altLang="de-DE" sz="2400" dirty="0" err="1">
                <a:solidFill>
                  <a:schemeClr val="hlink"/>
                </a:solidFill>
                <a:latin typeface="Arial" panose="020B0604020202020204" pitchFamily="34" charset="0"/>
              </a:rPr>
              <a:t>es</a:t>
            </a:r>
            <a:r>
              <a:rPr lang="en-US" altLang="de-DE" sz="2400" dirty="0">
                <a:solidFill>
                  <a:schemeClr val="hlink"/>
                </a:solidFill>
                <a:latin typeface="Arial" panose="020B0604020202020204" pitchFamily="34" charset="0"/>
              </a:rPr>
              <a:t> </a:t>
            </a:r>
            <a:r>
              <a:rPr lang="en-US" altLang="de-DE" sz="2400" dirty="0" err="1">
                <a:solidFill>
                  <a:schemeClr val="hlink"/>
                </a:solidFill>
                <a:latin typeface="Arial" panose="020B0604020202020204" pitchFamily="34" charset="0"/>
              </a:rPr>
              <a:t>darum</a:t>
            </a:r>
            <a:r>
              <a:rPr lang="en-US" altLang="de-DE" sz="2400" dirty="0">
                <a:solidFill>
                  <a:schemeClr val="hlink"/>
                </a:solidFill>
                <a:latin typeface="Arial" panose="020B0604020202020204" pitchFamily="34" charset="0"/>
              </a:rPr>
              <a:t>, </a:t>
            </a:r>
            <a:r>
              <a:rPr lang="en-US" altLang="de-DE" sz="2400" dirty="0" err="1">
                <a:solidFill>
                  <a:schemeClr val="hlink"/>
                </a:solidFill>
                <a:latin typeface="Arial" panose="020B0604020202020204" pitchFamily="34" charset="0"/>
              </a:rPr>
              <a:t>sehen</a:t>
            </a:r>
            <a:r>
              <a:rPr lang="en-US" altLang="de-DE" sz="2400" dirty="0">
                <a:solidFill>
                  <a:schemeClr val="hlink"/>
                </a:solidFill>
                <a:latin typeface="Arial" panose="020B0604020202020204" pitchFamily="34" charset="0"/>
              </a:rPr>
              <a:t> </a:t>
            </a:r>
            <a:r>
              <a:rPr lang="en-US" altLang="de-DE" sz="2400" dirty="0" err="1">
                <a:solidFill>
                  <a:schemeClr val="hlink"/>
                </a:solidFill>
                <a:latin typeface="Arial" panose="020B0604020202020204" pitchFamily="34" charset="0"/>
              </a:rPr>
              <a:t>zu</a:t>
            </a:r>
            <a:r>
              <a:rPr lang="en-US" altLang="de-DE" sz="2400" dirty="0">
                <a:solidFill>
                  <a:schemeClr val="hlink"/>
                </a:solidFill>
                <a:latin typeface="Arial" panose="020B0604020202020204" pitchFamily="34" charset="0"/>
              </a:rPr>
              <a:t> </a:t>
            </a:r>
            <a:r>
              <a:rPr lang="en-US" altLang="de-DE" sz="2400" dirty="0" err="1">
                <a:solidFill>
                  <a:schemeClr val="hlink"/>
                </a:solidFill>
                <a:latin typeface="Arial" panose="020B0604020202020204" pitchFamily="34" charset="0"/>
              </a:rPr>
              <a:t>lernen</a:t>
            </a:r>
            <a:r>
              <a:rPr lang="en-US" altLang="de-DE" sz="2400" dirty="0">
                <a:solidFill>
                  <a:schemeClr val="hlink"/>
                </a:solidFill>
                <a:latin typeface="Arial" panose="020B0604020202020204" pitchFamily="34" charset="0"/>
              </a:rPr>
              <a:t>, </a:t>
            </a:r>
            <a:r>
              <a:rPr lang="en-US" altLang="de-DE" sz="2400" dirty="0" err="1">
                <a:solidFill>
                  <a:schemeClr val="hlink"/>
                </a:solidFill>
                <a:latin typeface="Arial" panose="020B0604020202020204" pitchFamily="34" charset="0"/>
              </a:rPr>
              <a:t>wie</a:t>
            </a:r>
            <a:r>
              <a:rPr lang="en-US" altLang="de-DE" sz="2400" dirty="0">
                <a:solidFill>
                  <a:schemeClr val="hlink"/>
                </a:solidFill>
                <a:latin typeface="Arial" panose="020B0604020202020204" pitchFamily="34" charset="0"/>
              </a:rPr>
              <a:t> die Dinge </a:t>
            </a:r>
            <a:r>
              <a:rPr lang="en-US" altLang="de-DE" sz="2400" dirty="0" err="1">
                <a:solidFill>
                  <a:schemeClr val="hlink"/>
                </a:solidFill>
                <a:latin typeface="Arial" panose="020B0604020202020204" pitchFamily="34" charset="0"/>
              </a:rPr>
              <a:t>aus</a:t>
            </a:r>
            <a:r>
              <a:rPr lang="en-US" altLang="de-DE" sz="2400" dirty="0">
                <a:solidFill>
                  <a:schemeClr val="hlink"/>
                </a:solidFill>
                <a:latin typeface="Arial" panose="020B0604020202020204" pitchFamily="34" charset="0"/>
              </a:rPr>
              <a:t> </a:t>
            </a:r>
            <a:r>
              <a:rPr lang="en-US" altLang="de-DE" sz="2400" dirty="0" err="1">
                <a:solidFill>
                  <a:schemeClr val="hlink"/>
                </a:solidFill>
                <a:latin typeface="Arial" panose="020B0604020202020204" pitchFamily="34" charset="0"/>
              </a:rPr>
              <a:t>Gesamt-systemsicht</a:t>
            </a:r>
            <a:r>
              <a:rPr lang="en-US" altLang="de-DE" sz="2400" dirty="0">
                <a:solidFill>
                  <a:schemeClr val="hlink"/>
                </a:solidFill>
                <a:latin typeface="Arial" panose="020B0604020202020204" pitchFamily="34" charset="0"/>
              </a:rPr>
              <a:t> </a:t>
            </a:r>
            <a:r>
              <a:rPr lang="en-US" altLang="de-DE" sz="2400" dirty="0" err="1">
                <a:solidFill>
                  <a:schemeClr val="hlink"/>
                </a:solidFill>
                <a:latin typeface="Arial" panose="020B0604020202020204" pitchFamily="34" charset="0"/>
              </a:rPr>
              <a:t>miteinander</a:t>
            </a:r>
            <a:r>
              <a:rPr lang="en-US" altLang="de-DE" sz="2400" dirty="0">
                <a:solidFill>
                  <a:schemeClr val="hlink"/>
                </a:solidFill>
                <a:latin typeface="Arial" panose="020B0604020202020204" pitchFamily="34" charset="0"/>
              </a:rPr>
              <a:t> </a:t>
            </a:r>
            <a:r>
              <a:rPr lang="en-US" altLang="de-DE" sz="2400" dirty="0" err="1">
                <a:solidFill>
                  <a:schemeClr val="hlink"/>
                </a:solidFill>
                <a:latin typeface="Arial" panose="020B0604020202020204" pitchFamily="34" charset="0"/>
              </a:rPr>
              <a:t>verknüpft</a:t>
            </a:r>
            <a:r>
              <a:rPr lang="en-US" altLang="de-DE" sz="2400" dirty="0">
                <a:solidFill>
                  <a:schemeClr val="hlink"/>
                </a:solidFill>
                <a:latin typeface="Arial" panose="020B0604020202020204" pitchFamily="34" charset="0"/>
              </a:rPr>
              <a:t> </a:t>
            </a:r>
            <a:r>
              <a:rPr lang="en-US" altLang="de-DE" sz="2400" dirty="0" err="1">
                <a:solidFill>
                  <a:schemeClr val="hlink"/>
                </a:solidFill>
                <a:latin typeface="Arial" panose="020B0604020202020204" pitchFamily="34" charset="0"/>
              </a:rPr>
              <a:t>sind</a:t>
            </a:r>
            <a:r>
              <a:rPr lang="en-US" altLang="de-DE" sz="2400" dirty="0">
                <a:solidFill>
                  <a:schemeClr val="hlink"/>
                </a:solidFill>
                <a:latin typeface="Arial" panose="020B0604020202020204" pitchFamily="34" charset="0"/>
              </a:rPr>
              <a:t>.</a:t>
            </a:r>
          </a:p>
          <a:p>
            <a:pPr algn="ctr"/>
            <a:endParaRPr lang="en-US" altLang="de-DE" sz="2400" dirty="0">
              <a:solidFill>
                <a:schemeClr val="hlink"/>
              </a:solidFill>
              <a:latin typeface="Arial" panose="020B0604020202020204" pitchFamily="34" charset="0"/>
            </a:endParaRPr>
          </a:p>
        </p:txBody>
      </p:sp>
      <p:sp>
        <p:nvSpPr>
          <p:cNvPr id="21" name="Text Box 21">
            <a:extLst>
              <a:ext uri="{FF2B5EF4-FFF2-40B4-BE49-F238E27FC236}">
                <a16:creationId xmlns:a16="http://schemas.microsoft.com/office/drawing/2014/main" id="{CB705F0A-4BF8-4BF8-80A5-89F341E55FA4}"/>
              </a:ext>
            </a:extLst>
          </p:cNvPr>
          <p:cNvSpPr txBox="1">
            <a:spLocks noChangeArrowheads="1"/>
          </p:cNvSpPr>
          <p:nvPr/>
        </p:nvSpPr>
        <p:spPr bwMode="auto">
          <a:xfrm>
            <a:off x="3589957" y="908720"/>
            <a:ext cx="206216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b="1" dirty="0"/>
              <a:t>Der </a:t>
            </a:r>
            <a:r>
              <a:rPr lang="en-US" altLang="de-DE" b="1" dirty="0" err="1"/>
              <a:t>Rahmen</a:t>
            </a:r>
            <a:r>
              <a:rPr lang="en-US" altLang="de-DE" b="1" dirty="0"/>
              <a:t> um die </a:t>
            </a:r>
            <a:r>
              <a:rPr lang="en-US" altLang="de-DE" b="1" dirty="0" err="1"/>
              <a:t>Ziffer</a:t>
            </a:r>
            <a:r>
              <a:rPr lang="en-US" altLang="de-DE" b="1" dirty="0"/>
              <a:t> </a:t>
            </a:r>
            <a:r>
              <a:rPr lang="en-US" altLang="de-DE" b="1" dirty="0" err="1"/>
              <a:t>ist</a:t>
            </a:r>
            <a:r>
              <a:rPr lang="en-US" altLang="de-DE" b="1" dirty="0"/>
              <a:t> das </a:t>
            </a:r>
            <a:r>
              <a:rPr lang="en-US" altLang="de-DE" b="1" dirty="0" err="1"/>
              <a:t>neue</a:t>
            </a:r>
            <a:r>
              <a:rPr lang="en-US" altLang="de-DE" b="1" dirty="0"/>
              <a:t> Symbol!</a:t>
            </a:r>
          </a:p>
        </p:txBody>
      </p:sp>
      <p:sp>
        <p:nvSpPr>
          <p:cNvPr id="22" name="AutoShape 60">
            <a:hlinkClick r:id="" action="ppaction://hlinkshowjump?jump=nextslide" highlightClick="1"/>
            <a:extLst>
              <a:ext uri="{FF2B5EF4-FFF2-40B4-BE49-F238E27FC236}">
                <a16:creationId xmlns:a16="http://schemas.microsoft.com/office/drawing/2014/main" id="{82B53CF3-5AB7-4130-8E4C-8F329DD918B4}"/>
              </a:ext>
            </a:extLst>
          </p:cNvPr>
          <p:cNvSpPr>
            <a:spLocks noChangeArrowheads="1"/>
          </p:cNvSpPr>
          <p:nvPr/>
        </p:nvSpPr>
        <p:spPr bwMode="auto">
          <a:xfrm>
            <a:off x="8305800" y="6019800"/>
            <a:ext cx="738188" cy="738188"/>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de-DE" altLang="de-DE"/>
          </a:p>
        </p:txBody>
      </p:sp>
    </p:spTree>
    <p:extLst>
      <p:ext uri="{BB962C8B-B14F-4D97-AF65-F5344CB8AC3E}">
        <p14:creationId xmlns:p14="http://schemas.microsoft.com/office/powerpoint/2010/main" val="3993442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out)">
                                      <p:cBhvr>
                                        <p:cTn id="7" dur="5000"/>
                                        <p:tgtEl>
                                          <p:spTgt spid="5"/>
                                        </p:tgtEl>
                                      </p:cBhvr>
                                    </p:animEffect>
                                  </p:childTnLst>
                                </p:cTn>
                              </p:par>
                            </p:childTnLst>
                          </p:cTn>
                        </p:par>
                        <p:par>
                          <p:cTn id="8" fill="hold">
                            <p:stCondLst>
                              <p:cond delay="5000"/>
                            </p:stCondLst>
                            <p:childTnLst>
                              <p:par>
                                <p:cTn id="9" presetID="1" presetClass="entr" presetSubtype="0" fill="hold" grpId="0" nodeType="afterEffect">
                                  <p:stCondLst>
                                    <p:cond delay="1000"/>
                                  </p:stCondLst>
                                  <p:childTnLst>
                                    <p:set>
                                      <p:cBhvr>
                                        <p:cTn id="10" dur="1" fill="hold">
                                          <p:stCondLst>
                                            <p:cond delay="0"/>
                                          </p:stCondLst>
                                        </p:cTn>
                                        <p:tgtEl>
                                          <p:spTgt spid="21"/>
                                        </p:tgtEl>
                                        <p:attrNameLst>
                                          <p:attrName>style.visibility</p:attrName>
                                        </p:attrNameLst>
                                      </p:cBhvr>
                                      <p:to>
                                        <p:strVal val="visible"/>
                                      </p:to>
                                    </p:se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2000"/>
                                        <p:tgtEl>
                                          <p:spTgt spid="14"/>
                                        </p:tgtEl>
                                      </p:cBhvr>
                                    </p:animEffect>
                                    <p:anim calcmode="lin" valueType="num">
                                      <p:cBhvr>
                                        <p:cTn id="16" dur="2000" fill="hold"/>
                                        <p:tgtEl>
                                          <p:spTgt spid="14"/>
                                        </p:tgtEl>
                                        <p:attrNameLst>
                                          <p:attrName>style.rotation</p:attrName>
                                        </p:attrNameLst>
                                      </p:cBhvr>
                                      <p:tavLst>
                                        <p:tav tm="0">
                                          <p:val>
                                            <p:fltVal val="720"/>
                                          </p:val>
                                        </p:tav>
                                        <p:tav tm="100000">
                                          <p:val>
                                            <p:fltVal val="0"/>
                                          </p:val>
                                        </p:tav>
                                      </p:tavLst>
                                    </p:anim>
                                    <p:anim calcmode="lin" valueType="num">
                                      <p:cBhvr>
                                        <p:cTn id="17" dur="2000" fill="hold"/>
                                        <p:tgtEl>
                                          <p:spTgt spid="14"/>
                                        </p:tgtEl>
                                        <p:attrNameLst>
                                          <p:attrName>ppt_h</p:attrName>
                                        </p:attrNameLst>
                                      </p:cBhvr>
                                      <p:tavLst>
                                        <p:tav tm="0">
                                          <p:val>
                                            <p:fltVal val="0"/>
                                          </p:val>
                                        </p:tav>
                                        <p:tav tm="100000">
                                          <p:val>
                                            <p:strVal val="#ppt_h"/>
                                          </p:val>
                                        </p:tav>
                                      </p:tavLst>
                                    </p:anim>
                                    <p:anim calcmode="lin" valueType="num">
                                      <p:cBhvr>
                                        <p:cTn id="18" dur="2000" fill="hold"/>
                                        <p:tgtEl>
                                          <p:spTgt spid="14"/>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20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20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20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30"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800" decel="100000"/>
                                        <p:tgtEl>
                                          <p:spTgt spid="19"/>
                                        </p:tgtEl>
                                      </p:cBhvr>
                                    </p:animEffect>
                                    <p:anim calcmode="lin" valueType="num">
                                      <p:cBhvr>
                                        <p:cTn id="43" dur="800" decel="100000" fill="hold"/>
                                        <p:tgtEl>
                                          <p:spTgt spid="19"/>
                                        </p:tgtEl>
                                        <p:attrNameLst>
                                          <p:attrName>style.rotation</p:attrName>
                                        </p:attrNameLst>
                                      </p:cBhvr>
                                      <p:tavLst>
                                        <p:tav tm="0">
                                          <p:val>
                                            <p:fltVal val="-90"/>
                                          </p:val>
                                        </p:tav>
                                        <p:tav tm="100000">
                                          <p:val>
                                            <p:fltVal val="0"/>
                                          </p:val>
                                        </p:tav>
                                      </p:tavLst>
                                    </p:anim>
                                    <p:anim calcmode="lin" valueType="num">
                                      <p:cBhvr>
                                        <p:cTn id="44" dur="800" decel="100000" fill="hold"/>
                                        <p:tgtEl>
                                          <p:spTgt spid="19"/>
                                        </p:tgtEl>
                                        <p:attrNameLst>
                                          <p:attrName>ppt_x</p:attrName>
                                        </p:attrNameLst>
                                      </p:cBhvr>
                                      <p:tavLst>
                                        <p:tav tm="0">
                                          <p:val>
                                            <p:strVal val="#ppt_x+0.4"/>
                                          </p:val>
                                        </p:tav>
                                        <p:tav tm="100000">
                                          <p:val>
                                            <p:strVal val="#ppt_x-0.05"/>
                                          </p:val>
                                        </p:tav>
                                      </p:tavLst>
                                    </p:anim>
                                    <p:anim calcmode="lin" valueType="num">
                                      <p:cBhvr>
                                        <p:cTn id="45" dur="800" decel="100000" fill="hold"/>
                                        <p:tgtEl>
                                          <p:spTgt spid="19"/>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19"/>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19"/>
                                        </p:tgtEl>
                                        <p:attrNameLst>
                                          <p:attrName>ppt_y</p:attrName>
                                        </p:attrNameLst>
                                      </p:cBhvr>
                                      <p:tavLst>
                                        <p:tav tm="0">
                                          <p:val>
                                            <p:strVal val="#ppt_y+0.1"/>
                                          </p:val>
                                        </p:tav>
                                        <p:tav tm="100000">
                                          <p:val>
                                            <p:strVal val="#ppt_y"/>
                                          </p:val>
                                        </p:tav>
                                      </p:tavLst>
                                    </p:anim>
                                  </p:childTnLst>
                                </p:cTn>
                              </p:par>
                            </p:childTnLst>
                          </p:cTn>
                        </p:par>
                        <p:par>
                          <p:cTn id="48" fill="hold">
                            <p:stCondLst>
                              <p:cond delay="1000"/>
                            </p:stCondLst>
                            <p:childTnLst>
                              <p:par>
                                <p:cTn id="49" presetID="1" presetClass="entr" presetSubtype="0" fill="hold" nodeType="after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BEB736-4818-4279-8795-9D208A1DDE4B}"/>
              </a:ext>
            </a:extLst>
          </p:cNvPr>
          <p:cNvSpPr>
            <a:spLocks noGrp="1"/>
          </p:cNvSpPr>
          <p:nvPr>
            <p:ph type="title"/>
          </p:nvPr>
        </p:nvSpPr>
        <p:spPr/>
        <p:txBody>
          <a:bodyPr>
            <a:normAutofit fontScale="90000"/>
          </a:bodyPr>
          <a:lstStyle/>
          <a:p>
            <a:r>
              <a:rPr lang="de-DE" dirty="0"/>
              <a:t>Ein organisationales Fenster der Möglichkeiten</a:t>
            </a:r>
          </a:p>
        </p:txBody>
      </p:sp>
      <p:grpSp>
        <p:nvGrpSpPr>
          <p:cNvPr id="5" name="Group 26">
            <a:extLst>
              <a:ext uri="{FF2B5EF4-FFF2-40B4-BE49-F238E27FC236}">
                <a16:creationId xmlns:a16="http://schemas.microsoft.com/office/drawing/2014/main" id="{4A498EA0-1569-4EC3-93FA-225F9193AF32}"/>
              </a:ext>
            </a:extLst>
          </p:cNvPr>
          <p:cNvGrpSpPr>
            <a:grpSpLocks/>
          </p:cNvGrpSpPr>
          <p:nvPr/>
        </p:nvGrpSpPr>
        <p:grpSpPr bwMode="auto">
          <a:xfrm>
            <a:off x="2387616" y="1105124"/>
            <a:ext cx="4540262" cy="3933825"/>
            <a:chOff x="1504" y="960"/>
            <a:chExt cx="2860" cy="2478"/>
          </a:xfrm>
        </p:grpSpPr>
        <p:sp>
          <p:nvSpPr>
            <p:cNvPr id="6" name="Rectangle 4" descr="Oak">
              <a:extLst>
                <a:ext uri="{FF2B5EF4-FFF2-40B4-BE49-F238E27FC236}">
                  <a16:creationId xmlns:a16="http://schemas.microsoft.com/office/drawing/2014/main" id="{551694C7-EEE1-41C7-B48E-B3B49793720A}"/>
                </a:ext>
              </a:extLst>
            </p:cNvPr>
            <p:cNvSpPr>
              <a:spLocks noChangeArrowheads="1"/>
            </p:cNvSpPr>
            <p:nvPr/>
          </p:nvSpPr>
          <p:spPr bwMode="auto">
            <a:xfrm>
              <a:off x="1510" y="975"/>
              <a:ext cx="2832" cy="2448"/>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endParaRPr lang="de-DE" altLang="de-DE" sz="1600">
                <a:latin typeface="Arial" panose="020B0604020202020204" pitchFamily="34" charset="0"/>
              </a:endParaRPr>
            </a:p>
          </p:txBody>
        </p:sp>
        <p:grpSp>
          <p:nvGrpSpPr>
            <p:cNvPr id="7" name="Group 5">
              <a:extLst>
                <a:ext uri="{FF2B5EF4-FFF2-40B4-BE49-F238E27FC236}">
                  <a16:creationId xmlns:a16="http://schemas.microsoft.com/office/drawing/2014/main" id="{49ACF4A2-B2A3-497C-A106-7C7950DDA149}"/>
                </a:ext>
              </a:extLst>
            </p:cNvPr>
            <p:cNvGrpSpPr>
              <a:grpSpLocks/>
            </p:cNvGrpSpPr>
            <p:nvPr/>
          </p:nvGrpSpPr>
          <p:grpSpPr bwMode="auto">
            <a:xfrm>
              <a:off x="1715" y="1187"/>
              <a:ext cx="2461" cy="2022"/>
              <a:chOff x="1741" y="1172"/>
              <a:chExt cx="2461" cy="2022"/>
            </a:xfrm>
          </p:grpSpPr>
          <p:sp>
            <p:nvSpPr>
              <p:cNvPr id="12" name="Rectangle 6">
                <a:extLst>
                  <a:ext uri="{FF2B5EF4-FFF2-40B4-BE49-F238E27FC236}">
                    <a16:creationId xmlns:a16="http://schemas.microsoft.com/office/drawing/2014/main" id="{A2271A4F-E0CC-4E0B-8BF6-86B448BB8C0D}"/>
                  </a:ext>
                </a:extLst>
              </p:cNvPr>
              <p:cNvSpPr>
                <a:spLocks noChangeArrowheads="1"/>
              </p:cNvSpPr>
              <p:nvPr/>
            </p:nvSpPr>
            <p:spPr bwMode="auto">
              <a:xfrm>
                <a:off x="1741" y="1172"/>
                <a:ext cx="791" cy="633"/>
              </a:xfrm>
              <a:prstGeom prst="rect">
                <a:avLst/>
              </a:prstGeom>
              <a:solidFill>
                <a:schemeClr val="bg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2400">
                    <a:latin typeface="Arial" panose="020B0604020202020204" pitchFamily="34" charset="0"/>
                  </a:rPr>
                  <a:t>1</a:t>
                </a:r>
              </a:p>
            </p:txBody>
          </p:sp>
          <p:sp>
            <p:nvSpPr>
              <p:cNvPr id="13" name="Rectangle 7">
                <a:extLst>
                  <a:ext uri="{FF2B5EF4-FFF2-40B4-BE49-F238E27FC236}">
                    <a16:creationId xmlns:a16="http://schemas.microsoft.com/office/drawing/2014/main" id="{27D4D7D3-8E8B-4931-B929-32EC2BE95B78}"/>
                  </a:ext>
                </a:extLst>
              </p:cNvPr>
              <p:cNvSpPr>
                <a:spLocks noChangeArrowheads="1"/>
              </p:cNvSpPr>
              <p:nvPr/>
            </p:nvSpPr>
            <p:spPr bwMode="auto">
              <a:xfrm>
                <a:off x="2576" y="1854"/>
                <a:ext cx="791" cy="633"/>
              </a:xfrm>
              <a:prstGeom prst="rect">
                <a:avLst/>
              </a:prstGeom>
              <a:solidFill>
                <a:schemeClr val="bg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2400">
                    <a:latin typeface="Arial" panose="020B0604020202020204" pitchFamily="34" charset="0"/>
                  </a:rPr>
                  <a:t>5</a:t>
                </a:r>
              </a:p>
            </p:txBody>
          </p:sp>
          <p:sp>
            <p:nvSpPr>
              <p:cNvPr id="14" name="Rectangle 8">
                <a:extLst>
                  <a:ext uri="{FF2B5EF4-FFF2-40B4-BE49-F238E27FC236}">
                    <a16:creationId xmlns:a16="http://schemas.microsoft.com/office/drawing/2014/main" id="{C60DC04B-36A2-4202-B16F-1111DB894143}"/>
                  </a:ext>
                </a:extLst>
              </p:cNvPr>
              <p:cNvSpPr>
                <a:spLocks noChangeArrowheads="1"/>
              </p:cNvSpPr>
              <p:nvPr/>
            </p:nvSpPr>
            <p:spPr bwMode="auto">
              <a:xfrm>
                <a:off x="3411" y="1854"/>
                <a:ext cx="791" cy="633"/>
              </a:xfrm>
              <a:prstGeom prst="rect">
                <a:avLst/>
              </a:prstGeom>
              <a:solidFill>
                <a:schemeClr val="bg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2400">
                    <a:latin typeface="Arial" panose="020B0604020202020204" pitchFamily="34" charset="0"/>
                  </a:rPr>
                  <a:t>6</a:t>
                </a:r>
              </a:p>
            </p:txBody>
          </p:sp>
          <p:sp>
            <p:nvSpPr>
              <p:cNvPr id="15" name="Rectangle 9">
                <a:extLst>
                  <a:ext uri="{FF2B5EF4-FFF2-40B4-BE49-F238E27FC236}">
                    <a16:creationId xmlns:a16="http://schemas.microsoft.com/office/drawing/2014/main" id="{331B92BD-F159-4674-ACDC-D8EF7A0AC863}"/>
                  </a:ext>
                </a:extLst>
              </p:cNvPr>
              <p:cNvSpPr>
                <a:spLocks noChangeArrowheads="1"/>
              </p:cNvSpPr>
              <p:nvPr/>
            </p:nvSpPr>
            <p:spPr bwMode="auto">
              <a:xfrm>
                <a:off x="3411" y="2536"/>
                <a:ext cx="791" cy="658"/>
              </a:xfrm>
              <a:prstGeom prst="rect">
                <a:avLst/>
              </a:prstGeom>
              <a:solidFill>
                <a:schemeClr val="bg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2400">
                    <a:latin typeface="Arial" panose="020B0604020202020204" pitchFamily="34" charset="0"/>
                  </a:rPr>
                  <a:t>9</a:t>
                </a:r>
              </a:p>
            </p:txBody>
          </p:sp>
          <p:sp>
            <p:nvSpPr>
              <p:cNvPr id="16" name="Rectangle 10">
                <a:extLst>
                  <a:ext uri="{FF2B5EF4-FFF2-40B4-BE49-F238E27FC236}">
                    <a16:creationId xmlns:a16="http://schemas.microsoft.com/office/drawing/2014/main" id="{351BF899-A667-470E-8698-410D70753770}"/>
                  </a:ext>
                </a:extLst>
              </p:cNvPr>
              <p:cNvSpPr>
                <a:spLocks noChangeArrowheads="1"/>
              </p:cNvSpPr>
              <p:nvPr/>
            </p:nvSpPr>
            <p:spPr bwMode="auto">
              <a:xfrm>
                <a:off x="1741" y="2536"/>
                <a:ext cx="791" cy="658"/>
              </a:xfrm>
              <a:prstGeom prst="rect">
                <a:avLst/>
              </a:prstGeom>
              <a:solidFill>
                <a:schemeClr val="bg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2400">
                    <a:latin typeface="Arial" panose="020B0604020202020204" pitchFamily="34" charset="0"/>
                  </a:rPr>
                  <a:t>7</a:t>
                </a:r>
              </a:p>
            </p:txBody>
          </p:sp>
          <p:sp>
            <p:nvSpPr>
              <p:cNvPr id="17" name="Rectangle 11">
                <a:extLst>
                  <a:ext uri="{FF2B5EF4-FFF2-40B4-BE49-F238E27FC236}">
                    <a16:creationId xmlns:a16="http://schemas.microsoft.com/office/drawing/2014/main" id="{F8A52689-A9E5-48D5-A24F-A79DA742C0B0}"/>
                  </a:ext>
                </a:extLst>
              </p:cNvPr>
              <p:cNvSpPr>
                <a:spLocks noChangeArrowheads="1"/>
              </p:cNvSpPr>
              <p:nvPr/>
            </p:nvSpPr>
            <p:spPr bwMode="auto">
              <a:xfrm>
                <a:off x="2576" y="2536"/>
                <a:ext cx="791" cy="658"/>
              </a:xfrm>
              <a:prstGeom prst="rect">
                <a:avLst/>
              </a:prstGeom>
              <a:solidFill>
                <a:schemeClr val="bg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2400">
                    <a:latin typeface="Arial" panose="020B0604020202020204" pitchFamily="34" charset="0"/>
                  </a:rPr>
                  <a:t>8</a:t>
                </a:r>
              </a:p>
            </p:txBody>
          </p:sp>
          <p:sp>
            <p:nvSpPr>
              <p:cNvPr id="18" name="Rectangle 12">
                <a:extLst>
                  <a:ext uri="{FF2B5EF4-FFF2-40B4-BE49-F238E27FC236}">
                    <a16:creationId xmlns:a16="http://schemas.microsoft.com/office/drawing/2014/main" id="{3C8C5408-3906-44D9-AD5B-D80239797B91}"/>
                  </a:ext>
                </a:extLst>
              </p:cNvPr>
              <p:cNvSpPr>
                <a:spLocks noChangeArrowheads="1"/>
              </p:cNvSpPr>
              <p:nvPr/>
            </p:nvSpPr>
            <p:spPr bwMode="auto">
              <a:xfrm>
                <a:off x="3410" y="1172"/>
                <a:ext cx="791" cy="633"/>
              </a:xfrm>
              <a:prstGeom prst="rect">
                <a:avLst/>
              </a:prstGeom>
              <a:solidFill>
                <a:schemeClr val="bg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2400">
                    <a:latin typeface="Arial" panose="020B0604020202020204" pitchFamily="34" charset="0"/>
                  </a:rPr>
                  <a:t>3</a:t>
                </a:r>
              </a:p>
            </p:txBody>
          </p:sp>
          <p:sp>
            <p:nvSpPr>
              <p:cNvPr id="19" name="Rectangle 13">
                <a:extLst>
                  <a:ext uri="{FF2B5EF4-FFF2-40B4-BE49-F238E27FC236}">
                    <a16:creationId xmlns:a16="http://schemas.microsoft.com/office/drawing/2014/main" id="{1AA151B0-46DC-4430-B0D0-E562392AA04E}"/>
                  </a:ext>
                </a:extLst>
              </p:cNvPr>
              <p:cNvSpPr>
                <a:spLocks noChangeArrowheads="1"/>
              </p:cNvSpPr>
              <p:nvPr/>
            </p:nvSpPr>
            <p:spPr bwMode="auto">
              <a:xfrm>
                <a:off x="2575" y="1172"/>
                <a:ext cx="791" cy="633"/>
              </a:xfrm>
              <a:prstGeom prst="rect">
                <a:avLst/>
              </a:prstGeom>
              <a:solidFill>
                <a:schemeClr val="bg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2400">
                    <a:latin typeface="Arial" panose="020B0604020202020204" pitchFamily="34" charset="0"/>
                  </a:rPr>
                  <a:t>2</a:t>
                </a:r>
              </a:p>
            </p:txBody>
          </p:sp>
          <p:sp>
            <p:nvSpPr>
              <p:cNvPr id="20" name="Rectangle 14">
                <a:extLst>
                  <a:ext uri="{FF2B5EF4-FFF2-40B4-BE49-F238E27FC236}">
                    <a16:creationId xmlns:a16="http://schemas.microsoft.com/office/drawing/2014/main" id="{4154068D-2128-41AA-8CCC-C53DE4E38886}"/>
                  </a:ext>
                </a:extLst>
              </p:cNvPr>
              <p:cNvSpPr>
                <a:spLocks noChangeArrowheads="1"/>
              </p:cNvSpPr>
              <p:nvPr/>
            </p:nvSpPr>
            <p:spPr bwMode="auto">
              <a:xfrm>
                <a:off x="1741" y="1854"/>
                <a:ext cx="791" cy="633"/>
              </a:xfrm>
              <a:prstGeom prst="rect">
                <a:avLst/>
              </a:prstGeom>
              <a:solidFill>
                <a:schemeClr val="bg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2400">
                    <a:latin typeface="Arial" panose="020B0604020202020204" pitchFamily="34" charset="0"/>
                  </a:rPr>
                  <a:t>4</a:t>
                </a:r>
              </a:p>
            </p:txBody>
          </p:sp>
        </p:grpSp>
        <p:sp>
          <p:nvSpPr>
            <p:cNvPr id="8" name="Rectangle 15">
              <a:extLst>
                <a:ext uri="{FF2B5EF4-FFF2-40B4-BE49-F238E27FC236}">
                  <a16:creationId xmlns:a16="http://schemas.microsoft.com/office/drawing/2014/main" id="{E40B268E-8F96-4FAB-8FF6-8F051A3A2446}"/>
                </a:ext>
              </a:extLst>
            </p:cNvPr>
            <p:cNvSpPr>
              <a:spLocks noChangeArrowheads="1"/>
            </p:cNvSpPr>
            <p:nvPr/>
          </p:nvSpPr>
          <p:spPr bwMode="auto">
            <a:xfrm>
              <a:off x="2518" y="960"/>
              <a:ext cx="830"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n-US" altLang="de-DE" sz="1400" b="1" dirty="0">
                  <a:solidFill>
                    <a:srgbClr val="FFFF66"/>
                  </a:solidFill>
                  <a:latin typeface="Arial Narrow" panose="020B0606020202030204" pitchFamily="34" charset="0"/>
                </a:rPr>
                <a:t>M E N S C H E N</a:t>
              </a:r>
            </a:p>
          </p:txBody>
        </p:sp>
        <p:sp>
          <p:nvSpPr>
            <p:cNvPr id="9" name="Rectangle 16">
              <a:extLst>
                <a:ext uri="{FF2B5EF4-FFF2-40B4-BE49-F238E27FC236}">
                  <a16:creationId xmlns:a16="http://schemas.microsoft.com/office/drawing/2014/main" id="{F97C89F8-BAB4-4941-8A70-598F3990ECB5}"/>
                </a:ext>
              </a:extLst>
            </p:cNvPr>
            <p:cNvSpPr>
              <a:spLocks noChangeArrowheads="1"/>
            </p:cNvSpPr>
            <p:nvPr/>
          </p:nvSpPr>
          <p:spPr bwMode="auto">
            <a:xfrm>
              <a:off x="1504" y="985"/>
              <a:ext cx="195" cy="2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n-US" altLang="de-DE" sz="1300" b="1" dirty="0">
                  <a:solidFill>
                    <a:srgbClr val="FFFF66"/>
                  </a:solidFill>
                  <a:latin typeface="Arial Narrow" panose="020B0606020202030204" pitchFamily="34" charset="0"/>
                </a:rPr>
                <a:t>L E I S T U N G E N / P R O D U K T E</a:t>
              </a:r>
            </a:p>
          </p:txBody>
        </p:sp>
        <p:sp>
          <p:nvSpPr>
            <p:cNvPr id="10" name="Rectangle 17">
              <a:extLst>
                <a:ext uri="{FF2B5EF4-FFF2-40B4-BE49-F238E27FC236}">
                  <a16:creationId xmlns:a16="http://schemas.microsoft.com/office/drawing/2014/main" id="{8F0AB2C7-7B7F-46F5-A1F9-0EE303A6C4FA}"/>
                </a:ext>
              </a:extLst>
            </p:cNvPr>
            <p:cNvSpPr>
              <a:spLocks noChangeArrowheads="1"/>
            </p:cNvSpPr>
            <p:nvPr/>
          </p:nvSpPr>
          <p:spPr bwMode="auto">
            <a:xfrm>
              <a:off x="2567" y="3231"/>
              <a:ext cx="767"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n-US" altLang="de-DE" sz="1400" b="1" dirty="0">
                  <a:solidFill>
                    <a:srgbClr val="FFFF66"/>
                  </a:solidFill>
                  <a:latin typeface="Arial Narrow" panose="020B0606020202030204" pitchFamily="34" charset="0"/>
                </a:rPr>
                <a:t>L E I S T U N G</a:t>
              </a:r>
            </a:p>
          </p:txBody>
        </p:sp>
        <p:sp>
          <p:nvSpPr>
            <p:cNvPr id="11" name="Rectangle 18">
              <a:extLst>
                <a:ext uri="{FF2B5EF4-FFF2-40B4-BE49-F238E27FC236}">
                  <a16:creationId xmlns:a16="http://schemas.microsoft.com/office/drawing/2014/main" id="{2015074F-08BC-4FCE-B2F0-BF5CFE4A29BD}"/>
                </a:ext>
              </a:extLst>
            </p:cNvPr>
            <p:cNvSpPr>
              <a:spLocks noChangeArrowheads="1"/>
            </p:cNvSpPr>
            <p:nvPr/>
          </p:nvSpPr>
          <p:spPr bwMode="auto">
            <a:xfrm>
              <a:off x="4175" y="1651"/>
              <a:ext cx="189" cy="1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n-US" altLang="de-DE" sz="1400" b="1" dirty="0">
                  <a:solidFill>
                    <a:srgbClr val="FFFF66"/>
                  </a:solidFill>
                  <a:latin typeface="Arial Narrow" panose="020B0606020202030204" pitchFamily="34" charset="0"/>
                </a:rPr>
                <a:t>P</a:t>
              </a:r>
            </a:p>
            <a:p>
              <a:pPr algn="ctr" eaLnBrk="1" hangingPunct="1"/>
              <a:r>
                <a:rPr lang="en-US" altLang="de-DE" sz="1400" b="1" dirty="0">
                  <a:solidFill>
                    <a:srgbClr val="FFFF66"/>
                  </a:solidFill>
                  <a:latin typeface="Arial Narrow" panose="020B0606020202030204" pitchFamily="34" charset="0"/>
                </a:rPr>
                <a:t>R</a:t>
              </a:r>
            </a:p>
            <a:p>
              <a:pPr algn="ctr" eaLnBrk="1" hangingPunct="1"/>
              <a:r>
                <a:rPr lang="en-US" altLang="de-DE" sz="1400" b="1" dirty="0">
                  <a:solidFill>
                    <a:srgbClr val="FFFF66"/>
                  </a:solidFill>
                  <a:latin typeface="Arial Narrow" panose="020B0606020202030204" pitchFamily="34" charset="0"/>
                </a:rPr>
                <a:t>O</a:t>
              </a:r>
            </a:p>
            <a:p>
              <a:pPr algn="ctr" eaLnBrk="1" hangingPunct="1"/>
              <a:r>
                <a:rPr lang="en-US" altLang="de-DE" sz="1400" b="1" dirty="0">
                  <a:solidFill>
                    <a:srgbClr val="FFFF66"/>
                  </a:solidFill>
                  <a:latin typeface="Arial Narrow" panose="020B0606020202030204" pitchFamily="34" charset="0"/>
                </a:rPr>
                <a:t>Z</a:t>
              </a:r>
            </a:p>
            <a:p>
              <a:pPr algn="ctr" eaLnBrk="1" hangingPunct="1"/>
              <a:r>
                <a:rPr lang="en-US" altLang="de-DE" sz="1400" b="1" dirty="0">
                  <a:solidFill>
                    <a:srgbClr val="FFFF66"/>
                  </a:solidFill>
                  <a:latin typeface="Arial Narrow" panose="020B0606020202030204" pitchFamily="34" charset="0"/>
                </a:rPr>
                <a:t>E</a:t>
              </a:r>
            </a:p>
            <a:p>
              <a:pPr algn="ctr" eaLnBrk="1" hangingPunct="1"/>
              <a:r>
                <a:rPr lang="en-US" altLang="de-DE" sz="1400" b="1" dirty="0">
                  <a:solidFill>
                    <a:srgbClr val="FFFF66"/>
                  </a:solidFill>
                  <a:latin typeface="Arial Narrow" panose="020B0606020202030204" pitchFamily="34" charset="0"/>
                </a:rPr>
                <a:t>S</a:t>
              </a:r>
            </a:p>
            <a:p>
              <a:pPr algn="ctr" eaLnBrk="1" hangingPunct="1"/>
              <a:r>
                <a:rPr lang="en-US" altLang="de-DE" sz="1400" b="1" dirty="0">
                  <a:solidFill>
                    <a:srgbClr val="FFFF66"/>
                  </a:solidFill>
                  <a:latin typeface="Arial Narrow" panose="020B0606020202030204" pitchFamily="34" charset="0"/>
                </a:rPr>
                <a:t>S</a:t>
              </a:r>
            </a:p>
            <a:p>
              <a:pPr algn="ctr" eaLnBrk="1" hangingPunct="1"/>
              <a:r>
                <a:rPr lang="en-US" altLang="de-DE" sz="1400" b="1" dirty="0">
                  <a:solidFill>
                    <a:srgbClr val="FFFF66"/>
                  </a:solidFill>
                  <a:latin typeface="Arial Narrow" panose="020B0606020202030204" pitchFamily="34" charset="0"/>
                </a:rPr>
                <a:t>E</a:t>
              </a:r>
            </a:p>
            <a:p>
              <a:pPr algn="ctr" eaLnBrk="1" hangingPunct="1"/>
              <a:endParaRPr lang="en-US" altLang="de-DE" sz="1400" b="1" dirty="0">
                <a:solidFill>
                  <a:srgbClr val="FFFF66"/>
                </a:solidFill>
                <a:latin typeface="Arial Narrow" panose="020B0606020202030204" pitchFamily="34" charset="0"/>
              </a:endParaRPr>
            </a:p>
            <a:p>
              <a:pPr algn="ctr" eaLnBrk="1" hangingPunct="1"/>
              <a:endParaRPr lang="en-US" altLang="de-DE" sz="1400" b="1" dirty="0">
                <a:solidFill>
                  <a:srgbClr val="FFFF66"/>
                </a:solidFill>
                <a:latin typeface="Arial Narrow" panose="020B0606020202030204" pitchFamily="34" charset="0"/>
              </a:endParaRPr>
            </a:p>
          </p:txBody>
        </p:sp>
      </p:grpSp>
      <p:sp>
        <p:nvSpPr>
          <p:cNvPr id="21" name="Rectangle 19" descr="spider">
            <a:extLst>
              <a:ext uri="{FF2B5EF4-FFF2-40B4-BE49-F238E27FC236}">
                <a16:creationId xmlns:a16="http://schemas.microsoft.com/office/drawing/2014/main" id="{2EA019F0-1609-40B7-986B-D88D875DCDC6}"/>
              </a:ext>
            </a:extLst>
          </p:cNvPr>
          <p:cNvSpPr>
            <a:spLocks noChangeArrowheads="1"/>
          </p:cNvSpPr>
          <p:nvPr/>
        </p:nvSpPr>
        <p:spPr bwMode="auto">
          <a:xfrm>
            <a:off x="2743200" y="1433736"/>
            <a:ext cx="3886200" cy="3276600"/>
          </a:xfrm>
          <a:prstGeom prst="rect">
            <a:avLst/>
          </a:prstGeom>
          <a:blipFill dpi="0" rotWithShape="1">
            <a:blip r:embed="rId3"/>
            <a:srcRect/>
            <a:stretch>
              <a:fillRect/>
            </a:stretch>
          </a:blip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de-DE" altLang="de-DE"/>
          </a:p>
        </p:txBody>
      </p:sp>
      <p:sp>
        <p:nvSpPr>
          <p:cNvPr id="22" name="Text Box 20">
            <a:extLst>
              <a:ext uri="{FF2B5EF4-FFF2-40B4-BE49-F238E27FC236}">
                <a16:creationId xmlns:a16="http://schemas.microsoft.com/office/drawing/2014/main" id="{D81C7E4F-25F4-42A3-98D9-A1A7E0A58F53}"/>
              </a:ext>
            </a:extLst>
          </p:cNvPr>
          <p:cNvSpPr txBox="1">
            <a:spLocks noChangeArrowheads="1"/>
          </p:cNvSpPr>
          <p:nvPr/>
        </p:nvSpPr>
        <p:spPr bwMode="auto">
          <a:xfrm>
            <a:off x="6892953" y="1128756"/>
            <a:ext cx="19050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de-DE" sz="1400" dirty="0"/>
              <a:t>Organisationen müssen Systeme schaffen, die Kunden gewinnen und halten. Wo Stücke des Gesamtsystems nicht gemeinsam aus-gerichtet sind, </a:t>
            </a:r>
            <a:r>
              <a:rPr lang="de-DE" sz="1400" dirty="0" err="1"/>
              <a:t>ver-lieren</a:t>
            </a:r>
            <a:r>
              <a:rPr lang="de-DE" sz="1400" dirty="0"/>
              <a:t> Organisationen ihren Wettbewerbs-vorteil. Höhere Kosten aufgrund geringerer Qualität und Produktivität generieren für Kunden Möglichkeiten sich anders zu orientieren.</a:t>
            </a:r>
          </a:p>
        </p:txBody>
      </p:sp>
      <p:sp>
        <p:nvSpPr>
          <p:cNvPr id="23" name="Text Box 21">
            <a:extLst>
              <a:ext uri="{FF2B5EF4-FFF2-40B4-BE49-F238E27FC236}">
                <a16:creationId xmlns:a16="http://schemas.microsoft.com/office/drawing/2014/main" id="{A554F13A-D0CC-416D-9BCC-E59D925FC907}"/>
              </a:ext>
            </a:extLst>
          </p:cNvPr>
          <p:cNvSpPr txBox="1">
            <a:spLocks noChangeArrowheads="1"/>
          </p:cNvSpPr>
          <p:nvPr/>
        </p:nvSpPr>
        <p:spPr bwMode="auto">
          <a:xfrm>
            <a:off x="457200" y="1052736"/>
            <a:ext cx="182408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de-DE" sz="1400" dirty="0"/>
              <a:t>Die Spinne muss ihr Netz in dem Fenster der Möglichkeiten weben um ihre Chance zu wahren auf Nahrung zu treffen. Wenn es ein Loch im Netz gibt muss die Spinne schnell reagieren um es zu schließen, oder sie wird hungrig werden. Wenn das Netz nicht die gesamte Öffnung abdeckt geht potentiell Nahrung verloren und fliegt durch das Fenster der Möglichkeiten.</a:t>
            </a:r>
          </a:p>
        </p:txBody>
      </p:sp>
      <p:sp>
        <p:nvSpPr>
          <p:cNvPr id="24" name="Text Box 22">
            <a:extLst>
              <a:ext uri="{FF2B5EF4-FFF2-40B4-BE49-F238E27FC236}">
                <a16:creationId xmlns:a16="http://schemas.microsoft.com/office/drawing/2014/main" id="{CB6CF7CC-78E9-4FA9-A75C-F8A44B72E864}"/>
              </a:ext>
            </a:extLst>
          </p:cNvPr>
          <p:cNvSpPr txBox="1">
            <a:spLocks noChangeArrowheads="1"/>
          </p:cNvSpPr>
          <p:nvPr/>
        </p:nvSpPr>
        <p:spPr bwMode="auto">
          <a:xfrm>
            <a:off x="3505200" y="1509936"/>
            <a:ext cx="2587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a:t>Nourishment or Nuisance?</a:t>
            </a:r>
          </a:p>
        </p:txBody>
      </p:sp>
      <p:sp>
        <p:nvSpPr>
          <p:cNvPr id="25" name="Text Box 23">
            <a:extLst>
              <a:ext uri="{FF2B5EF4-FFF2-40B4-BE49-F238E27FC236}">
                <a16:creationId xmlns:a16="http://schemas.microsoft.com/office/drawing/2014/main" id="{E162EEB8-EDB4-486E-B7DB-97BB176D647A}"/>
              </a:ext>
            </a:extLst>
          </p:cNvPr>
          <p:cNvSpPr txBox="1">
            <a:spLocks noChangeArrowheads="1"/>
          </p:cNvSpPr>
          <p:nvPr/>
        </p:nvSpPr>
        <p:spPr bwMode="auto">
          <a:xfrm>
            <a:off x="3136900" y="2354486"/>
            <a:ext cx="3263900" cy="830997"/>
          </a:xfrm>
          <a:prstGeom prst="rect">
            <a:avLst/>
          </a:prstGeom>
          <a:gradFill rotWithShape="1">
            <a:gsLst>
              <a:gs pos="0">
                <a:schemeClr val="bg2">
                  <a:alpha val="60001"/>
                </a:schemeClr>
              </a:gs>
              <a:gs pos="100000">
                <a:schemeClr val="bg2">
                  <a:gamma/>
                  <a:shade val="46275"/>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de-DE" sz="2400" dirty="0" err="1"/>
              <a:t>Wie</a:t>
            </a:r>
            <a:r>
              <a:rPr lang="en-US" altLang="de-DE" sz="2400" dirty="0"/>
              <a:t> </a:t>
            </a:r>
            <a:r>
              <a:rPr lang="en-US" altLang="de-DE" sz="2400" dirty="0" err="1"/>
              <a:t>sehen</a:t>
            </a:r>
            <a:r>
              <a:rPr lang="en-US" altLang="de-DE" sz="2400" dirty="0"/>
              <a:t> Sie </a:t>
            </a:r>
            <a:r>
              <a:rPr lang="en-US" altLang="de-DE" sz="2400" dirty="0" err="1"/>
              <a:t>Ihre</a:t>
            </a:r>
            <a:r>
              <a:rPr lang="en-US" altLang="de-DE" sz="2400" dirty="0"/>
              <a:t> </a:t>
            </a:r>
            <a:r>
              <a:rPr lang="en-US" altLang="de-DE" sz="2400" dirty="0" err="1"/>
              <a:t>Kunden</a:t>
            </a:r>
            <a:r>
              <a:rPr lang="en-US" altLang="de-DE" sz="2400" dirty="0"/>
              <a:t>?</a:t>
            </a:r>
          </a:p>
        </p:txBody>
      </p:sp>
      <p:sp>
        <p:nvSpPr>
          <p:cNvPr id="26" name="Text Box 24">
            <a:extLst>
              <a:ext uri="{FF2B5EF4-FFF2-40B4-BE49-F238E27FC236}">
                <a16:creationId xmlns:a16="http://schemas.microsoft.com/office/drawing/2014/main" id="{15C1FA46-0DD5-4CFF-ABD8-969050C832AE}"/>
              </a:ext>
            </a:extLst>
          </p:cNvPr>
          <p:cNvSpPr txBox="1">
            <a:spLocks noChangeArrowheads="1"/>
          </p:cNvSpPr>
          <p:nvPr/>
        </p:nvSpPr>
        <p:spPr bwMode="auto">
          <a:xfrm>
            <a:off x="3124200" y="3338736"/>
            <a:ext cx="3200400" cy="1200329"/>
          </a:xfrm>
          <a:prstGeom prst="rect">
            <a:avLst/>
          </a:prstGeom>
          <a:gradFill rotWithShape="1">
            <a:gsLst>
              <a:gs pos="0">
                <a:schemeClr val="bg2">
                  <a:alpha val="50000"/>
                </a:schemeClr>
              </a:gs>
              <a:gs pos="100000">
                <a:schemeClr val="bg2">
                  <a:gamma/>
                  <a:shade val="46275"/>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de-DE" sz="2400" dirty="0" err="1"/>
              <a:t>Stimmen</a:t>
            </a:r>
            <a:r>
              <a:rPr lang="en-US" altLang="de-DE" sz="2400" dirty="0"/>
              <a:t> </a:t>
            </a:r>
            <a:r>
              <a:rPr lang="de-DE" altLang="de-DE" sz="2400" dirty="0"/>
              <a:t>Alle</a:t>
            </a:r>
            <a:r>
              <a:rPr lang="en-US" altLang="de-DE" sz="2400" dirty="0"/>
              <a:t> in der </a:t>
            </a:r>
            <a:r>
              <a:rPr lang="en-US" altLang="de-DE" sz="2400" dirty="0" err="1"/>
              <a:t>Organisation</a:t>
            </a:r>
            <a:r>
              <a:rPr lang="en-US" altLang="de-DE" sz="2400" dirty="0"/>
              <a:t> </a:t>
            </a:r>
            <a:r>
              <a:rPr lang="en-US" altLang="de-DE" sz="2400" dirty="0" err="1"/>
              <a:t>dieser</a:t>
            </a:r>
            <a:r>
              <a:rPr lang="en-US" altLang="de-DE" sz="2400" dirty="0"/>
              <a:t> Art </a:t>
            </a:r>
            <a:r>
              <a:rPr lang="en-US" altLang="de-DE" sz="2400" dirty="0" err="1"/>
              <a:t>zu</a:t>
            </a:r>
            <a:r>
              <a:rPr lang="en-US" altLang="de-DE" sz="2400" dirty="0"/>
              <a:t> </a:t>
            </a:r>
            <a:r>
              <a:rPr lang="en-US" altLang="de-DE" sz="2400" dirty="0" err="1"/>
              <a:t>denken</a:t>
            </a:r>
            <a:r>
              <a:rPr lang="en-US" altLang="de-DE" sz="2400" dirty="0"/>
              <a:t> </a:t>
            </a:r>
            <a:r>
              <a:rPr lang="en-US" altLang="de-DE" sz="2400" dirty="0" err="1"/>
              <a:t>zu</a:t>
            </a:r>
            <a:r>
              <a:rPr lang="en-US" altLang="de-DE" sz="2400" dirty="0"/>
              <a:t>?</a:t>
            </a:r>
          </a:p>
        </p:txBody>
      </p:sp>
      <p:sp>
        <p:nvSpPr>
          <p:cNvPr id="28" name="Text Box 29">
            <a:extLst>
              <a:ext uri="{FF2B5EF4-FFF2-40B4-BE49-F238E27FC236}">
                <a16:creationId xmlns:a16="http://schemas.microsoft.com/office/drawing/2014/main" id="{572445B2-FD60-4112-99F4-17D70485AA0A}"/>
              </a:ext>
            </a:extLst>
          </p:cNvPr>
          <p:cNvSpPr txBox="1">
            <a:spLocks noChangeArrowheads="1"/>
          </p:cNvSpPr>
          <p:nvPr/>
        </p:nvSpPr>
        <p:spPr bwMode="auto">
          <a:xfrm>
            <a:off x="2286000" y="5015136"/>
            <a:ext cx="49530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de-DE" sz="1400" dirty="0"/>
              <a:t>Alle Organisationen operieren in einem generischen Gefüge aus den angebotenen Produkten und Dienstleistungen, Menschen, die die Arbeit tun, Prozessen, die die Arbeit unterstützen und Leistungskennzahlen, die den Erfolg messen. Wie Organisationen in diesem Gefüge funktionieren, bestimmt Ihren Erfolg.</a:t>
            </a:r>
          </a:p>
        </p:txBody>
      </p:sp>
      <p:sp>
        <p:nvSpPr>
          <p:cNvPr id="31" name="AutoShape 60">
            <a:hlinkClick r:id="" action="ppaction://hlinkshowjump?jump=nextslide" highlightClick="1"/>
            <a:extLst>
              <a:ext uri="{FF2B5EF4-FFF2-40B4-BE49-F238E27FC236}">
                <a16:creationId xmlns:a16="http://schemas.microsoft.com/office/drawing/2014/main" id="{43B18852-960A-4698-B078-7E70DAEA5739}"/>
              </a:ext>
            </a:extLst>
          </p:cNvPr>
          <p:cNvSpPr>
            <a:spLocks noChangeArrowheads="1"/>
          </p:cNvSpPr>
          <p:nvPr/>
        </p:nvSpPr>
        <p:spPr bwMode="auto">
          <a:xfrm>
            <a:off x="8305800" y="6019800"/>
            <a:ext cx="738188" cy="738188"/>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de-DE" altLang="de-DE"/>
          </a:p>
        </p:txBody>
      </p:sp>
    </p:spTree>
    <p:extLst>
      <p:ext uri="{BB962C8B-B14F-4D97-AF65-F5344CB8AC3E}">
        <p14:creationId xmlns:p14="http://schemas.microsoft.com/office/powerpoint/2010/main" val="1202394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000"/>
                                        <p:tgtEl>
                                          <p:spTgt spid="21"/>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dissolve">
                                      <p:cBhvr>
                                        <p:cTn id="11" dur="500"/>
                                        <p:tgtEl>
                                          <p:spTgt spid="2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dissolve">
                                      <p:cBhvr>
                                        <p:cTn id="24" dur="500"/>
                                        <p:tgtEl>
                                          <p:spTgt spid="2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fade">
                                      <p:cBhvr>
                                        <p:cTn id="29" dur="2000"/>
                                        <p:tgtEl>
                                          <p:spTgt spid="2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fade">
                                      <p:cBhvr>
                                        <p:cTn id="34" dur="2000"/>
                                        <p:tgtEl>
                                          <p:spTgt spid="26"/>
                                        </p:tgtEl>
                                      </p:cBhvr>
                                    </p:animEffect>
                                  </p:childTnLst>
                                </p:cTn>
                              </p:par>
                            </p:childTnLst>
                          </p:cTn>
                        </p:par>
                        <p:par>
                          <p:cTn id="35" fill="hold">
                            <p:stCondLst>
                              <p:cond delay="2000"/>
                            </p:stCondLst>
                            <p:childTnLst>
                              <p:par>
                                <p:cTn id="36" presetID="1" presetClass="entr" presetSubtype="0" fill="hold" nodeType="afterEffect">
                                  <p:stCondLst>
                                    <p:cond delay="0"/>
                                  </p:stCondLst>
                                  <p:childTnLst>
                                    <p:set>
                                      <p:cBhvr>
                                        <p:cTn id="37"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animBg="1"/>
      <p:bldP spid="26" grpId="0" animBg="1"/>
      <p:bldP spid="2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941CA5-1C43-4753-8C9A-1B5A0FC61351}"/>
              </a:ext>
            </a:extLst>
          </p:cNvPr>
          <p:cNvSpPr>
            <a:spLocks noGrp="1"/>
          </p:cNvSpPr>
          <p:nvPr>
            <p:ph type="title"/>
          </p:nvPr>
        </p:nvSpPr>
        <p:spPr>
          <a:xfrm>
            <a:off x="457200" y="274638"/>
            <a:ext cx="8219256" cy="490066"/>
          </a:xfrm>
        </p:spPr>
        <p:txBody>
          <a:bodyPr>
            <a:normAutofit fontScale="90000"/>
          </a:bodyPr>
          <a:lstStyle/>
          <a:p>
            <a:r>
              <a:rPr lang="de-DE" dirty="0"/>
              <a:t>Teilen Sie die Präsentation gern mit Freunden oder Kollegen</a:t>
            </a:r>
          </a:p>
        </p:txBody>
      </p:sp>
      <p:sp>
        <p:nvSpPr>
          <p:cNvPr id="4" name="Text Box 5">
            <a:extLst>
              <a:ext uri="{FF2B5EF4-FFF2-40B4-BE49-F238E27FC236}">
                <a16:creationId xmlns:a16="http://schemas.microsoft.com/office/drawing/2014/main" id="{4F916997-E8CF-4CCA-B279-1FEFD53196CF}"/>
              </a:ext>
            </a:extLst>
          </p:cNvPr>
          <p:cNvSpPr txBox="1">
            <a:spLocks noChangeArrowheads="1"/>
          </p:cNvSpPr>
          <p:nvPr/>
        </p:nvSpPr>
        <p:spPr bwMode="auto">
          <a:xfrm>
            <a:off x="323528" y="1556792"/>
            <a:ext cx="388843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dirty="0"/>
              <a:t>To share your thoughts, comments, and/or concerns or for more information, contact</a:t>
            </a:r>
          </a:p>
          <a:p>
            <a:pPr algn="ctr"/>
            <a:endParaRPr lang="en-US" altLang="de-DE" dirty="0"/>
          </a:p>
          <a:p>
            <a:pPr algn="ctr"/>
            <a:endParaRPr lang="en-US" altLang="de-DE" dirty="0"/>
          </a:p>
          <a:p>
            <a:pPr algn="ctr"/>
            <a:r>
              <a:rPr lang="en-US" altLang="de-DE" dirty="0"/>
              <a:t>Tim </a:t>
            </a:r>
            <a:r>
              <a:rPr lang="en-US" altLang="de-DE" dirty="0" err="1"/>
              <a:t>Pettry</a:t>
            </a:r>
            <a:endParaRPr lang="en-US" altLang="de-DE" dirty="0"/>
          </a:p>
          <a:p>
            <a:pPr algn="ctr"/>
            <a:r>
              <a:rPr lang="en-US" altLang="de-DE" dirty="0">
                <a:hlinkClick r:id="rId2"/>
              </a:rPr>
              <a:t>timpettry@gmail.com</a:t>
            </a:r>
            <a:endParaRPr lang="en-US" altLang="de-DE" dirty="0"/>
          </a:p>
          <a:p>
            <a:pPr algn="ctr"/>
            <a:endParaRPr lang="en-US" altLang="de-DE" dirty="0"/>
          </a:p>
          <a:p>
            <a:pPr algn="ctr"/>
            <a:r>
              <a:rPr lang="en-US" altLang="de-DE" dirty="0">
                <a:hlinkClick r:id="rId3"/>
              </a:rPr>
              <a:t>http://www.linkedin.com/in/timpettry</a:t>
            </a:r>
            <a:endParaRPr lang="en-US" altLang="de-DE" dirty="0"/>
          </a:p>
          <a:p>
            <a:pPr algn="ctr"/>
            <a:endParaRPr lang="en-US" altLang="de-DE" dirty="0"/>
          </a:p>
        </p:txBody>
      </p:sp>
      <p:sp>
        <p:nvSpPr>
          <p:cNvPr id="5" name="Text Box 5">
            <a:extLst>
              <a:ext uri="{FF2B5EF4-FFF2-40B4-BE49-F238E27FC236}">
                <a16:creationId xmlns:a16="http://schemas.microsoft.com/office/drawing/2014/main" id="{F7EB3129-A3C4-4F01-9273-4B0A45442F64}"/>
              </a:ext>
            </a:extLst>
          </p:cNvPr>
          <p:cNvSpPr txBox="1">
            <a:spLocks noChangeArrowheads="1"/>
          </p:cNvSpPr>
          <p:nvPr/>
        </p:nvSpPr>
        <p:spPr bwMode="auto">
          <a:xfrm>
            <a:off x="4355976" y="1556792"/>
            <a:ext cx="388843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de-DE" altLang="de-DE"/>
              <a:t>Um Gedanken, Kommentare oder Anmerkungen auszutauschen oder um weitere Informationen zu erhalten kontaktieren Sie</a:t>
            </a:r>
          </a:p>
          <a:p>
            <a:pPr algn="ctr"/>
            <a:endParaRPr lang="de-DE" altLang="de-DE"/>
          </a:p>
          <a:p>
            <a:pPr algn="ctr"/>
            <a:r>
              <a:rPr lang="de-DE" altLang="de-DE"/>
              <a:t>Dr.-Ing. Ralf Gerke-Cantow</a:t>
            </a:r>
          </a:p>
          <a:p>
            <a:pPr algn="ctr"/>
            <a:r>
              <a:rPr lang="de-DE" altLang="de-DE">
                <a:hlinkClick r:id="rId4"/>
              </a:rPr>
              <a:t>ralf@gerke-cantow.de</a:t>
            </a:r>
            <a:endParaRPr lang="de-DE" altLang="de-DE"/>
          </a:p>
          <a:p>
            <a:pPr algn="ctr"/>
            <a:endParaRPr lang="de-DE" altLang="de-DE"/>
          </a:p>
          <a:p>
            <a:pPr algn="ctr"/>
            <a:r>
              <a:rPr lang="de-DE" altLang="de-DE">
                <a:hlinkClick r:id="rId5"/>
              </a:rPr>
              <a:t>www.gerke-cantow.de</a:t>
            </a:r>
            <a:endParaRPr lang="de-DE" altLang="de-DE"/>
          </a:p>
          <a:p>
            <a:pPr algn="ctr"/>
            <a:endParaRPr lang="de-DE" altLang="de-DE"/>
          </a:p>
        </p:txBody>
      </p:sp>
      <p:pic>
        <p:nvPicPr>
          <p:cNvPr id="6" name="Picture 27">
            <a:extLst>
              <a:ext uri="{FF2B5EF4-FFF2-40B4-BE49-F238E27FC236}">
                <a16:creationId xmlns:a16="http://schemas.microsoft.com/office/drawing/2014/main" id="{F5E51DA2-1C38-47A3-BA5A-9198D11C097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6743" y="4206850"/>
            <a:ext cx="1357219"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Grafik 7">
            <a:extLst>
              <a:ext uri="{FF2B5EF4-FFF2-40B4-BE49-F238E27FC236}">
                <a16:creationId xmlns:a16="http://schemas.microsoft.com/office/drawing/2014/main" id="{75B68D01-1989-4D72-B63C-27D55D9C47D5}"/>
              </a:ext>
            </a:extLst>
          </p:cNvPr>
          <p:cNvPicPr>
            <a:picLocks noChangeAspect="1"/>
          </p:cNvPicPr>
          <p:nvPr/>
        </p:nvPicPr>
        <p:blipFill rotWithShape="1">
          <a:blip r:embed="rId7">
            <a:extLst>
              <a:ext uri="{28A0092B-C50C-407E-A947-70E740481C1C}">
                <a14:useLocalDpi xmlns:a14="http://schemas.microsoft.com/office/drawing/2010/main" val="0"/>
              </a:ext>
            </a:extLst>
          </a:blip>
          <a:srcRect l="9838" t="31308" r="35038" b="40550"/>
          <a:stretch/>
        </p:blipFill>
        <p:spPr>
          <a:xfrm>
            <a:off x="5061249" y="4355018"/>
            <a:ext cx="2433997" cy="931952"/>
          </a:xfrm>
          <a:prstGeom prst="rect">
            <a:avLst/>
          </a:prstGeom>
        </p:spPr>
      </p:pic>
    </p:spTree>
    <p:extLst>
      <p:ext uri="{BB962C8B-B14F-4D97-AF65-F5344CB8AC3E}">
        <p14:creationId xmlns:p14="http://schemas.microsoft.com/office/powerpoint/2010/main" val="969978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EAC7F3-AAB2-4E7C-BF08-FD1AFAEF4F8C}"/>
              </a:ext>
            </a:extLst>
          </p:cNvPr>
          <p:cNvSpPr>
            <a:spLocks noGrp="1"/>
          </p:cNvSpPr>
          <p:nvPr>
            <p:ph type="title"/>
          </p:nvPr>
        </p:nvSpPr>
        <p:spPr/>
        <p:txBody>
          <a:bodyPr>
            <a:normAutofit fontScale="90000"/>
          </a:bodyPr>
          <a:lstStyle/>
          <a:p>
            <a:r>
              <a:rPr lang="de-DE" dirty="0"/>
              <a:t>Standardarbeit um durch die Folien zu navigieren</a:t>
            </a:r>
          </a:p>
        </p:txBody>
      </p:sp>
      <p:sp>
        <p:nvSpPr>
          <p:cNvPr id="3" name="Inhaltsplatzhalter 2">
            <a:extLst>
              <a:ext uri="{FF2B5EF4-FFF2-40B4-BE49-F238E27FC236}">
                <a16:creationId xmlns:a16="http://schemas.microsoft.com/office/drawing/2014/main" id="{ED06C2F8-6C7A-41E6-99C4-EB91E10A9F90}"/>
              </a:ext>
            </a:extLst>
          </p:cNvPr>
          <p:cNvSpPr>
            <a:spLocks noGrp="1"/>
          </p:cNvSpPr>
          <p:nvPr>
            <p:ph idx="1"/>
          </p:nvPr>
        </p:nvSpPr>
        <p:spPr/>
        <p:txBody>
          <a:bodyPr>
            <a:normAutofit/>
          </a:bodyPr>
          <a:lstStyle/>
          <a:p>
            <a:pPr>
              <a:defRPr/>
            </a:pPr>
            <a:r>
              <a:rPr lang="de-DE" altLang="de-DE" dirty="0"/>
              <a:t>Die “Klick-” Nachricht ist eine freundliche Erinnerung, um durch die Folien zu navigieren. Wenn Sie fertig sind, sollten Sie mit der Maus klicken, oder:</a:t>
            </a:r>
          </a:p>
          <a:p>
            <a:pPr lvl="1">
              <a:defRPr/>
            </a:pPr>
            <a:r>
              <a:rPr lang="de-DE" altLang="de-DE" dirty="0"/>
              <a:t>“Enter” auf der Tastatur drücken, oder</a:t>
            </a:r>
          </a:p>
          <a:p>
            <a:pPr lvl="1">
              <a:defRPr/>
            </a:pPr>
            <a:r>
              <a:rPr lang="de-DE" altLang="de-DE" dirty="0"/>
              <a:t>“Bild Cursor runter” auf der Tastatur drücken, oder</a:t>
            </a:r>
          </a:p>
          <a:p>
            <a:pPr lvl="1">
              <a:defRPr/>
            </a:pPr>
            <a:r>
              <a:rPr lang="de-DE" altLang="de-DE" dirty="0"/>
              <a:t>“n” für nächste Folie auf der Tastatur drücken.</a:t>
            </a:r>
          </a:p>
          <a:p>
            <a:pPr>
              <a:defRPr/>
            </a:pPr>
            <a:r>
              <a:rPr lang="de-DE" altLang="de-DE" dirty="0"/>
              <a:t>Wenn der Vorwärtspfeil erscheint, klicken Sie auf Ihn, um in der Präsentation weiterzukommen.</a:t>
            </a:r>
          </a:p>
          <a:p>
            <a:pPr marL="0" indent="0">
              <a:buNone/>
            </a:pPr>
            <a:endParaRPr lang="de-DE" dirty="0"/>
          </a:p>
        </p:txBody>
      </p:sp>
      <p:sp>
        <p:nvSpPr>
          <p:cNvPr id="5" name="Text Box 4">
            <a:extLst>
              <a:ext uri="{FF2B5EF4-FFF2-40B4-BE49-F238E27FC236}">
                <a16:creationId xmlns:a16="http://schemas.microsoft.com/office/drawing/2014/main" id="{841441D1-9DE2-48C5-A0AF-6EAC63F43DE9}"/>
              </a:ext>
            </a:extLst>
          </p:cNvPr>
          <p:cNvSpPr txBox="1">
            <a:spLocks noChangeArrowheads="1"/>
          </p:cNvSpPr>
          <p:nvPr/>
        </p:nvSpPr>
        <p:spPr bwMode="auto">
          <a:xfrm>
            <a:off x="323528" y="947623"/>
            <a:ext cx="189932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de-DE" altLang="de-DE" dirty="0">
                <a:latin typeface="+mj-lt"/>
              </a:rPr>
              <a:t>Klicken Sie irgendwohin, um eine Folie weiterzukommen</a:t>
            </a:r>
          </a:p>
        </p:txBody>
      </p:sp>
      <p:sp>
        <p:nvSpPr>
          <p:cNvPr id="6" name="AutoShape 5">
            <a:hlinkClick r:id="" action="ppaction://hlinkshowjump?jump=nextslide" highlightClick="1"/>
            <a:extLst>
              <a:ext uri="{FF2B5EF4-FFF2-40B4-BE49-F238E27FC236}">
                <a16:creationId xmlns:a16="http://schemas.microsoft.com/office/drawing/2014/main" id="{802FFC5B-DDA8-4D9D-B4F2-658B922B5F75}"/>
              </a:ext>
            </a:extLst>
          </p:cNvPr>
          <p:cNvSpPr>
            <a:spLocks noChangeArrowheads="1"/>
          </p:cNvSpPr>
          <p:nvPr/>
        </p:nvSpPr>
        <p:spPr bwMode="auto">
          <a:xfrm>
            <a:off x="8305800" y="6019800"/>
            <a:ext cx="738188" cy="738188"/>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de-DE" altLang="de-DE"/>
          </a:p>
        </p:txBody>
      </p:sp>
    </p:spTree>
    <p:extLst>
      <p:ext uri="{BB962C8B-B14F-4D97-AF65-F5344CB8AC3E}">
        <p14:creationId xmlns:p14="http://schemas.microsoft.com/office/powerpoint/2010/main" val="113918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xit" presetSubtype="0" fill="hold" grpId="0" nodeType="withEffect">
                                  <p:stCondLst>
                                    <p:cond delay="0"/>
                                  </p:stCondLst>
                                  <p:childTnLst>
                                    <p:animEffect transition="out" filter="dissolve">
                                      <p:cBhvr>
                                        <p:cTn id="6" dur="4000"/>
                                        <p:tgtEl>
                                          <p:spTgt spid="5"/>
                                        </p:tgtEl>
                                      </p:cBhvr>
                                    </p:animEffect>
                                    <p:set>
                                      <p:cBhvr>
                                        <p:cTn id="7" dur="1" fill="hold">
                                          <p:stCondLst>
                                            <p:cond delay="3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2EA1C65C-B8CF-44A1-AC8A-0613E02E595E}"/>
              </a:ext>
            </a:extLst>
          </p:cNvPr>
          <p:cNvSpPr>
            <a:spLocks noGrp="1"/>
          </p:cNvSpPr>
          <p:nvPr>
            <p:ph type="ctrTitle"/>
          </p:nvPr>
        </p:nvSpPr>
        <p:spPr/>
        <p:txBody>
          <a:bodyPr>
            <a:normAutofit/>
          </a:bodyPr>
          <a:lstStyle/>
          <a:p>
            <a:pPr algn="ctr"/>
            <a:r>
              <a:rPr lang="de-DE" sz="4000" dirty="0"/>
              <a:t>Fangen wir an!</a:t>
            </a:r>
          </a:p>
        </p:txBody>
      </p:sp>
      <p:sp>
        <p:nvSpPr>
          <p:cNvPr id="7" name="Untertitel 6">
            <a:extLst>
              <a:ext uri="{FF2B5EF4-FFF2-40B4-BE49-F238E27FC236}">
                <a16:creationId xmlns:a16="http://schemas.microsoft.com/office/drawing/2014/main" id="{ABC81F67-C717-4FE1-BB68-347A6DF1DB63}"/>
              </a:ext>
            </a:extLst>
          </p:cNvPr>
          <p:cNvSpPr>
            <a:spLocks noGrp="1"/>
          </p:cNvSpPr>
          <p:nvPr>
            <p:ph type="subTitle" idx="1"/>
          </p:nvPr>
        </p:nvSpPr>
        <p:spPr/>
        <p:txBody>
          <a:bodyPr/>
          <a:lstStyle/>
          <a:p>
            <a:endParaRPr lang="de-DE"/>
          </a:p>
        </p:txBody>
      </p:sp>
      <p:sp>
        <p:nvSpPr>
          <p:cNvPr id="8" name="Text Box 6">
            <a:extLst>
              <a:ext uri="{FF2B5EF4-FFF2-40B4-BE49-F238E27FC236}">
                <a16:creationId xmlns:a16="http://schemas.microsoft.com/office/drawing/2014/main" id="{22009B6A-44F6-47E6-9970-72C8E50A6DBD}"/>
              </a:ext>
            </a:extLst>
          </p:cNvPr>
          <p:cNvSpPr txBox="1">
            <a:spLocks noChangeArrowheads="1"/>
          </p:cNvSpPr>
          <p:nvPr/>
        </p:nvSpPr>
        <p:spPr bwMode="auto">
          <a:xfrm>
            <a:off x="0" y="914400"/>
            <a:ext cx="6365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ltLang="de-DE" dirty="0"/>
              <a:t>Click</a:t>
            </a:r>
          </a:p>
        </p:txBody>
      </p:sp>
    </p:spTree>
    <p:extLst>
      <p:ext uri="{BB962C8B-B14F-4D97-AF65-F5344CB8AC3E}">
        <p14:creationId xmlns:p14="http://schemas.microsoft.com/office/powerpoint/2010/main" val="314875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340398-AF2B-4E9E-AE31-0285D5E1C78D}"/>
              </a:ext>
            </a:extLst>
          </p:cNvPr>
          <p:cNvSpPr>
            <a:spLocks noGrp="1"/>
          </p:cNvSpPr>
          <p:nvPr>
            <p:ph type="title"/>
          </p:nvPr>
        </p:nvSpPr>
        <p:spPr/>
        <p:txBody>
          <a:bodyPr>
            <a:normAutofit fontScale="90000"/>
          </a:bodyPr>
          <a:lstStyle/>
          <a:p>
            <a:r>
              <a:rPr lang="de-DE" dirty="0"/>
              <a:t>Unsere Aufgabe</a:t>
            </a:r>
          </a:p>
        </p:txBody>
      </p:sp>
      <p:sp>
        <p:nvSpPr>
          <p:cNvPr id="4" name="Rectangle 3">
            <a:extLst>
              <a:ext uri="{FF2B5EF4-FFF2-40B4-BE49-F238E27FC236}">
                <a16:creationId xmlns:a16="http://schemas.microsoft.com/office/drawing/2014/main" id="{E8BA6830-B3A1-4E9A-99E7-465878329320}"/>
              </a:ext>
            </a:extLst>
          </p:cNvPr>
          <p:cNvSpPr>
            <a:spLocks noGrp="1" noChangeArrowheads="1"/>
          </p:cNvSpPr>
          <p:nvPr>
            <p:ph idx="1"/>
          </p:nvPr>
        </p:nvSpPr>
        <p:spPr/>
        <p:txBody>
          <a:bodyPr/>
          <a:lstStyle/>
          <a:p>
            <a:pPr eaLnBrk="1" hangingPunct="1">
              <a:lnSpc>
                <a:spcPct val="90000"/>
              </a:lnSpc>
              <a:defRPr/>
            </a:pPr>
            <a:r>
              <a:rPr lang="de-DE" altLang="de-DE" dirty="0"/>
              <a:t>Durch die letzte Wirtschaftskrise ist es offensichtlich geworden, dass unser derzeitiges Zahlensystem nicht mehr funktioniert.</a:t>
            </a:r>
          </a:p>
          <a:p>
            <a:pPr eaLnBrk="1" hangingPunct="1">
              <a:lnSpc>
                <a:spcPct val="90000"/>
              </a:lnSpc>
              <a:defRPr/>
            </a:pPr>
            <a:r>
              <a:rPr lang="de-DE" altLang="de-DE" dirty="0"/>
              <a:t>Um dieser Krise zu begegnen, wurde eine neues Symbolsystem erschaffen, um die Zahlen von 1 bis 10 zu ersetzten.</a:t>
            </a:r>
          </a:p>
          <a:p>
            <a:pPr eaLnBrk="1" hangingPunct="1">
              <a:lnSpc>
                <a:spcPct val="90000"/>
              </a:lnSpc>
              <a:defRPr/>
            </a:pPr>
            <a:r>
              <a:rPr lang="de-DE" altLang="de-DE" dirty="0"/>
              <a:t>Es ist zwingend erforderlich, dass wir alle diese Zahlen so schnell wie möglich lernen.</a:t>
            </a:r>
          </a:p>
          <a:p>
            <a:pPr eaLnBrk="1" hangingPunct="1">
              <a:lnSpc>
                <a:spcPct val="90000"/>
              </a:lnSpc>
              <a:defRPr/>
            </a:pPr>
            <a:r>
              <a:rPr lang="de-DE" altLang="de-DE" dirty="0"/>
              <a:t>Unsere Welt, wie wir sie kennen, hängt von uns ab und jeder einzelne muss beitragen und hierzu sein Bestes geben! </a:t>
            </a:r>
          </a:p>
        </p:txBody>
      </p:sp>
      <p:sp>
        <p:nvSpPr>
          <p:cNvPr id="5" name="Text Box 6">
            <a:extLst>
              <a:ext uri="{FF2B5EF4-FFF2-40B4-BE49-F238E27FC236}">
                <a16:creationId xmlns:a16="http://schemas.microsoft.com/office/drawing/2014/main" id="{277DE9A6-0907-4BD0-933F-0703C0F91BD9}"/>
              </a:ext>
            </a:extLst>
          </p:cNvPr>
          <p:cNvSpPr txBox="1">
            <a:spLocks noChangeArrowheads="1"/>
          </p:cNvSpPr>
          <p:nvPr/>
        </p:nvSpPr>
        <p:spPr bwMode="auto">
          <a:xfrm>
            <a:off x="0" y="914400"/>
            <a:ext cx="6365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ltLang="de-DE" dirty="0"/>
              <a:t>Click</a:t>
            </a:r>
          </a:p>
        </p:txBody>
      </p:sp>
      <p:sp>
        <p:nvSpPr>
          <p:cNvPr id="6" name="AutoShape 5">
            <a:hlinkClick r:id="" action="ppaction://hlinkshowjump?jump=nextslide" highlightClick="1"/>
            <a:extLst>
              <a:ext uri="{FF2B5EF4-FFF2-40B4-BE49-F238E27FC236}">
                <a16:creationId xmlns:a16="http://schemas.microsoft.com/office/drawing/2014/main" id="{0CEE5B45-82F6-4DAD-9B8C-D176E90DF929}"/>
              </a:ext>
            </a:extLst>
          </p:cNvPr>
          <p:cNvSpPr>
            <a:spLocks noChangeArrowheads="1"/>
          </p:cNvSpPr>
          <p:nvPr/>
        </p:nvSpPr>
        <p:spPr bwMode="auto">
          <a:xfrm>
            <a:off x="8305800" y="6019800"/>
            <a:ext cx="738188" cy="738188"/>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de-DE" altLang="de-DE"/>
          </a:p>
        </p:txBody>
      </p:sp>
    </p:spTree>
    <p:extLst>
      <p:ext uri="{BB962C8B-B14F-4D97-AF65-F5344CB8AC3E}">
        <p14:creationId xmlns:p14="http://schemas.microsoft.com/office/powerpoint/2010/main" val="4000460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061A662D-64FE-4225-8D33-56AEAB638D14}"/>
              </a:ext>
            </a:extLst>
          </p:cNvPr>
          <p:cNvSpPr txBox="1">
            <a:spLocks noRot="1" noChangeArrowheads="1"/>
          </p:cNvSpPr>
          <p:nvPr/>
        </p:nvSpPr>
        <p:spPr>
          <a:xfrm>
            <a:off x="1927225" y="-232758"/>
            <a:ext cx="7772400" cy="1431925"/>
          </a:xfrm>
          <a:prstGeom prst="rect">
            <a:avLst/>
          </a:prstGeom>
          <a:extLst>
            <a:ext uri="{91240B29-F687-4F45-9708-019B960494DF}">
              <a14:hiddenLine xmlns:a14="http://schemas.microsoft.com/office/drawing/2010/main" w="12700">
                <a:solidFill>
                  <a:schemeClr val="bg1"/>
                </a:solidFill>
                <a:miter lim="800000"/>
                <a:headEnd/>
                <a:tailEnd/>
              </a14:hiddenLine>
            </a:ext>
          </a:extLst>
        </p:spPr>
        <p:txBody>
          <a:bodyPr vert="horz" lIns="90488" tIns="44450" rIns="90488" bIns="44450" rtlCol="0" anchor="ctr">
            <a:norm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pPr>
              <a:defRPr/>
            </a:pPr>
            <a:r>
              <a:rPr lang="de-DE" altLang="de-DE" dirty="0"/>
              <a:t> Fangen wir an!</a:t>
            </a:r>
          </a:p>
        </p:txBody>
      </p:sp>
      <p:grpSp>
        <p:nvGrpSpPr>
          <p:cNvPr id="6" name="Group 51">
            <a:extLst>
              <a:ext uri="{FF2B5EF4-FFF2-40B4-BE49-F238E27FC236}">
                <a16:creationId xmlns:a16="http://schemas.microsoft.com/office/drawing/2014/main" id="{1D60693A-EE7E-478F-B087-0E7BA1EF0CB8}"/>
              </a:ext>
            </a:extLst>
          </p:cNvPr>
          <p:cNvGrpSpPr>
            <a:grpSpLocks/>
          </p:cNvGrpSpPr>
          <p:nvPr/>
        </p:nvGrpSpPr>
        <p:grpSpPr bwMode="auto">
          <a:xfrm>
            <a:off x="2173288" y="1412776"/>
            <a:ext cx="6319837" cy="4835527"/>
            <a:chOff x="1317" y="1080"/>
            <a:chExt cx="3981" cy="3046"/>
          </a:xfrm>
        </p:grpSpPr>
        <p:grpSp>
          <p:nvGrpSpPr>
            <p:cNvPr id="7" name="Group 50">
              <a:extLst>
                <a:ext uri="{FF2B5EF4-FFF2-40B4-BE49-F238E27FC236}">
                  <a16:creationId xmlns:a16="http://schemas.microsoft.com/office/drawing/2014/main" id="{63DC23CF-4413-48B8-95C5-9B9221AE27E7}"/>
                </a:ext>
              </a:extLst>
            </p:cNvPr>
            <p:cNvGrpSpPr>
              <a:grpSpLocks/>
            </p:cNvGrpSpPr>
            <p:nvPr/>
          </p:nvGrpSpPr>
          <p:grpSpPr bwMode="auto">
            <a:xfrm>
              <a:off x="1317" y="1080"/>
              <a:ext cx="3981" cy="3046"/>
              <a:chOff x="1317" y="1080"/>
              <a:chExt cx="3981" cy="3046"/>
            </a:xfrm>
          </p:grpSpPr>
          <p:sp>
            <p:nvSpPr>
              <p:cNvPr id="22" name="Rectangle 4">
                <a:extLst>
                  <a:ext uri="{FF2B5EF4-FFF2-40B4-BE49-F238E27FC236}">
                    <a16:creationId xmlns:a16="http://schemas.microsoft.com/office/drawing/2014/main" id="{3AA38D9C-E7F2-4487-B671-A69968841F17}"/>
                  </a:ext>
                </a:extLst>
              </p:cNvPr>
              <p:cNvSpPr>
                <a:spLocks noChangeArrowheads="1"/>
              </p:cNvSpPr>
              <p:nvPr/>
            </p:nvSpPr>
            <p:spPr bwMode="auto">
              <a:xfrm>
                <a:off x="1317" y="1096"/>
                <a:ext cx="455" cy="2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ltLang="de-DE" sz="3200">
                    <a:latin typeface="Times New Roman" panose="02020603050405020304" pitchFamily="18" charset="0"/>
                  </a:rPr>
                  <a:t>1. -</a:t>
                </a:r>
              </a:p>
              <a:p>
                <a:endParaRPr lang="en-US" altLang="de-DE" sz="3200">
                  <a:latin typeface="Times New Roman" panose="02020603050405020304" pitchFamily="18" charset="0"/>
                </a:endParaRPr>
              </a:p>
              <a:p>
                <a:r>
                  <a:rPr lang="en-US" altLang="de-DE" sz="3200">
                    <a:latin typeface="Times New Roman" panose="02020603050405020304" pitchFamily="18" charset="0"/>
                  </a:rPr>
                  <a:t>2. -</a:t>
                </a:r>
              </a:p>
              <a:p>
                <a:endParaRPr lang="en-US" altLang="de-DE" sz="3200">
                  <a:latin typeface="Times New Roman" panose="02020603050405020304" pitchFamily="18" charset="0"/>
                </a:endParaRPr>
              </a:p>
              <a:p>
                <a:r>
                  <a:rPr lang="en-US" altLang="de-DE" sz="3200">
                    <a:latin typeface="Times New Roman" panose="02020603050405020304" pitchFamily="18" charset="0"/>
                  </a:rPr>
                  <a:t>3. -</a:t>
                </a:r>
              </a:p>
              <a:p>
                <a:endParaRPr lang="en-US" altLang="de-DE" sz="3200">
                  <a:latin typeface="Times New Roman" panose="02020603050405020304" pitchFamily="18" charset="0"/>
                </a:endParaRPr>
              </a:p>
              <a:p>
                <a:r>
                  <a:rPr lang="en-US" altLang="de-DE" sz="3200">
                    <a:latin typeface="Times New Roman" panose="02020603050405020304" pitchFamily="18" charset="0"/>
                  </a:rPr>
                  <a:t>4. -</a:t>
                </a:r>
              </a:p>
              <a:p>
                <a:endParaRPr lang="en-US" altLang="de-DE" sz="3200">
                  <a:latin typeface="Times New Roman" panose="02020603050405020304" pitchFamily="18" charset="0"/>
                </a:endParaRPr>
              </a:p>
              <a:p>
                <a:r>
                  <a:rPr lang="en-US" altLang="de-DE" sz="3200">
                    <a:latin typeface="Times New Roman" panose="02020603050405020304" pitchFamily="18" charset="0"/>
                  </a:rPr>
                  <a:t>5. -</a:t>
                </a:r>
              </a:p>
            </p:txBody>
          </p:sp>
          <p:sp>
            <p:nvSpPr>
              <p:cNvPr id="23" name="Rectangle 5">
                <a:extLst>
                  <a:ext uri="{FF2B5EF4-FFF2-40B4-BE49-F238E27FC236}">
                    <a16:creationId xmlns:a16="http://schemas.microsoft.com/office/drawing/2014/main" id="{B8BA9AD7-4374-4BD1-AA1D-1102273DCF46}"/>
                  </a:ext>
                </a:extLst>
              </p:cNvPr>
              <p:cNvSpPr>
                <a:spLocks noChangeArrowheads="1"/>
              </p:cNvSpPr>
              <p:nvPr/>
            </p:nvSpPr>
            <p:spPr bwMode="auto">
              <a:xfrm>
                <a:off x="2979" y="1096"/>
                <a:ext cx="1135" cy="3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ltLang="de-DE" sz="3200">
                    <a:latin typeface="Times New Roman" panose="02020603050405020304" pitchFamily="18" charset="0"/>
                  </a:rPr>
                  <a:t>6. -</a:t>
                </a:r>
              </a:p>
              <a:p>
                <a:endParaRPr lang="en-US" altLang="de-DE" sz="3200">
                  <a:latin typeface="Times New Roman" panose="02020603050405020304" pitchFamily="18" charset="0"/>
                </a:endParaRPr>
              </a:p>
              <a:p>
                <a:r>
                  <a:rPr lang="en-US" altLang="de-DE" sz="3200">
                    <a:latin typeface="Times New Roman" panose="02020603050405020304" pitchFamily="18" charset="0"/>
                  </a:rPr>
                  <a:t>7. -</a:t>
                </a:r>
              </a:p>
              <a:p>
                <a:endParaRPr lang="en-US" altLang="de-DE" sz="3200">
                  <a:latin typeface="Times New Roman" panose="02020603050405020304" pitchFamily="18" charset="0"/>
                </a:endParaRPr>
              </a:p>
              <a:p>
                <a:r>
                  <a:rPr lang="en-US" altLang="de-DE" sz="3200">
                    <a:latin typeface="Times New Roman" panose="02020603050405020304" pitchFamily="18" charset="0"/>
                  </a:rPr>
                  <a:t>8. -</a:t>
                </a:r>
              </a:p>
              <a:p>
                <a:endParaRPr lang="en-US" altLang="de-DE" sz="3200">
                  <a:latin typeface="Times New Roman" panose="02020603050405020304" pitchFamily="18" charset="0"/>
                </a:endParaRPr>
              </a:p>
              <a:p>
                <a:r>
                  <a:rPr lang="en-US" altLang="de-DE" sz="3200">
                    <a:latin typeface="Times New Roman" panose="02020603050405020304" pitchFamily="18" charset="0"/>
                  </a:rPr>
                  <a:t>9. -</a:t>
                </a:r>
              </a:p>
              <a:p>
                <a:endParaRPr lang="en-US" altLang="de-DE" sz="3200">
                  <a:latin typeface="Times New Roman" panose="02020603050405020304" pitchFamily="18" charset="0"/>
                </a:endParaRPr>
              </a:p>
              <a:p>
                <a:r>
                  <a:rPr lang="en-US" altLang="de-DE" sz="3200">
                    <a:latin typeface="Times New Roman" panose="02020603050405020304" pitchFamily="18" charset="0"/>
                  </a:rPr>
                  <a:t>10. -</a:t>
                </a:r>
                <a:r>
                  <a:rPr lang="en-US" altLang="de-DE" sz="4400">
                    <a:latin typeface="Times New Roman" panose="02020603050405020304" pitchFamily="18" charset="0"/>
                  </a:rPr>
                  <a:t>   </a:t>
                </a:r>
                <a:r>
                  <a:rPr lang="en-US" altLang="de-DE" sz="5400">
                    <a:latin typeface="Arial" panose="020B0604020202020204" pitchFamily="34" charset="0"/>
                  </a:rPr>
                  <a:t>X</a:t>
                </a:r>
              </a:p>
            </p:txBody>
          </p:sp>
          <p:grpSp>
            <p:nvGrpSpPr>
              <p:cNvPr id="24" name="Group 6">
                <a:extLst>
                  <a:ext uri="{FF2B5EF4-FFF2-40B4-BE49-F238E27FC236}">
                    <a16:creationId xmlns:a16="http://schemas.microsoft.com/office/drawing/2014/main" id="{37E9DC97-F253-4724-AA4C-4AF567EFDB72}"/>
                  </a:ext>
                </a:extLst>
              </p:cNvPr>
              <p:cNvGrpSpPr>
                <a:grpSpLocks/>
              </p:cNvGrpSpPr>
              <p:nvPr/>
            </p:nvGrpSpPr>
            <p:grpSpPr bwMode="auto">
              <a:xfrm>
                <a:off x="1845" y="1080"/>
                <a:ext cx="396" cy="382"/>
                <a:chOff x="2163" y="1094"/>
                <a:chExt cx="396" cy="382"/>
              </a:xfrm>
            </p:grpSpPr>
            <p:sp>
              <p:nvSpPr>
                <p:cNvPr id="42" name="Line 7">
                  <a:extLst>
                    <a:ext uri="{FF2B5EF4-FFF2-40B4-BE49-F238E27FC236}">
                      <a16:creationId xmlns:a16="http://schemas.microsoft.com/office/drawing/2014/main" id="{8015CB09-C776-4BA2-89CB-9CC1D31E8606}"/>
                    </a:ext>
                  </a:extLst>
                </p:cNvPr>
                <p:cNvSpPr>
                  <a:spLocks noChangeShapeType="1"/>
                </p:cNvSpPr>
                <p:nvPr/>
              </p:nvSpPr>
              <p:spPr bwMode="auto">
                <a:xfrm>
                  <a:off x="2545" y="1094"/>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3" name="Line 8">
                  <a:extLst>
                    <a:ext uri="{FF2B5EF4-FFF2-40B4-BE49-F238E27FC236}">
                      <a16:creationId xmlns:a16="http://schemas.microsoft.com/office/drawing/2014/main" id="{8388FC0A-1285-4BA3-B171-5CB0E12F85E9}"/>
                    </a:ext>
                  </a:extLst>
                </p:cNvPr>
                <p:cNvSpPr>
                  <a:spLocks noChangeShapeType="1"/>
                </p:cNvSpPr>
                <p:nvPr/>
              </p:nvSpPr>
              <p:spPr bwMode="auto">
                <a:xfrm flipH="1">
                  <a:off x="2163" y="1476"/>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25" name="Group 9">
                <a:extLst>
                  <a:ext uri="{FF2B5EF4-FFF2-40B4-BE49-F238E27FC236}">
                    <a16:creationId xmlns:a16="http://schemas.microsoft.com/office/drawing/2014/main" id="{8A6E29C8-6060-439A-B778-22A1BB470C56}"/>
                  </a:ext>
                </a:extLst>
              </p:cNvPr>
              <p:cNvGrpSpPr>
                <a:grpSpLocks/>
              </p:cNvGrpSpPr>
              <p:nvPr/>
            </p:nvGrpSpPr>
            <p:grpSpPr bwMode="auto">
              <a:xfrm>
                <a:off x="1845" y="1740"/>
                <a:ext cx="396" cy="388"/>
                <a:chOff x="2163" y="1754"/>
                <a:chExt cx="396" cy="388"/>
              </a:xfrm>
            </p:grpSpPr>
            <p:sp>
              <p:nvSpPr>
                <p:cNvPr id="39" name="Line 10">
                  <a:extLst>
                    <a:ext uri="{FF2B5EF4-FFF2-40B4-BE49-F238E27FC236}">
                      <a16:creationId xmlns:a16="http://schemas.microsoft.com/office/drawing/2014/main" id="{9498DF81-9BF1-4CF8-BECA-7359A721C63D}"/>
                    </a:ext>
                  </a:extLst>
                </p:cNvPr>
                <p:cNvSpPr>
                  <a:spLocks noChangeShapeType="1"/>
                </p:cNvSpPr>
                <p:nvPr/>
              </p:nvSpPr>
              <p:spPr bwMode="auto">
                <a:xfrm>
                  <a:off x="2545" y="1754"/>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0" name="Line 11">
                  <a:extLst>
                    <a:ext uri="{FF2B5EF4-FFF2-40B4-BE49-F238E27FC236}">
                      <a16:creationId xmlns:a16="http://schemas.microsoft.com/office/drawing/2014/main" id="{F329FD8A-CA6C-43BD-A39E-EDCD0D38B045}"/>
                    </a:ext>
                  </a:extLst>
                </p:cNvPr>
                <p:cNvSpPr>
                  <a:spLocks noChangeShapeType="1"/>
                </p:cNvSpPr>
                <p:nvPr/>
              </p:nvSpPr>
              <p:spPr bwMode="auto">
                <a:xfrm flipH="1">
                  <a:off x="2163" y="2136"/>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1" name="Line 12">
                  <a:extLst>
                    <a:ext uri="{FF2B5EF4-FFF2-40B4-BE49-F238E27FC236}">
                      <a16:creationId xmlns:a16="http://schemas.microsoft.com/office/drawing/2014/main" id="{37807BB2-963A-4175-B3A9-B04C6FE6DD7B}"/>
                    </a:ext>
                  </a:extLst>
                </p:cNvPr>
                <p:cNvSpPr>
                  <a:spLocks noChangeShapeType="1"/>
                </p:cNvSpPr>
                <p:nvPr/>
              </p:nvSpPr>
              <p:spPr bwMode="auto">
                <a:xfrm flipV="1">
                  <a:off x="2177" y="1764"/>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26" name="Group 13">
                <a:extLst>
                  <a:ext uri="{FF2B5EF4-FFF2-40B4-BE49-F238E27FC236}">
                    <a16:creationId xmlns:a16="http://schemas.microsoft.com/office/drawing/2014/main" id="{F416A4FA-B5CD-4BC1-AC75-0AB501701AB0}"/>
                  </a:ext>
                </a:extLst>
              </p:cNvPr>
              <p:cNvGrpSpPr>
                <a:grpSpLocks/>
              </p:cNvGrpSpPr>
              <p:nvPr/>
            </p:nvGrpSpPr>
            <p:grpSpPr bwMode="auto">
              <a:xfrm>
                <a:off x="1845" y="3528"/>
                <a:ext cx="396" cy="388"/>
                <a:chOff x="2163" y="3542"/>
                <a:chExt cx="396" cy="388"/>
              </a:xfrm>
            </p:grpSpPr>
            <p:sp>
              <p:nvSpPr>
                <p:cNvPr id="35" name="Line 14">
                  <a:extLst>
                    <a:ext uri="{FF2B5EF4-FFF2-40B4-BE49-F238E27FC236}">
                      <a16:creationId xmlns:a16="http://schemas.microsoft.com/office/drawing/2014/main" id="{A73ED3DF-3396-402C-9082-56B8C2C217A7}"/>
                    </a:ext>
                  </a:extLst>
                </p:cNvPr>
                <p:cNvSpPr>
                  <a:spLocks noChangeShapeType="1"/>
                </p:cNvSpPr>
                <p:nvPr/>
              </p:nvSpPr>
              <p:spPr bwMode="auto">
                <a:xfrm>
                  <a:off x="2545" y="3542"/>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6" name="Line 15">
                  <a:extLst>
                    <a:ext uri="{FF2B5EF4-FFF2-40B4-BE49-F238E27FC236}">
                      <a16:creationId xmlns:a16="http://schemas.microsoft.com/office/drawing/2014/main" id="{FAE40760-C867-47F7-88BA-6C83337DB2B1}"/>
                    </a:ext>
                  </a:extLst>
                </p:cNvPr>
                <p:cNvSpPr>
                  <a:spLocks noChangeShapeType="1"/>
                </p:cNvSpPr>
                <p:nvPr/>
              </p:nvSpPr>
              <p:spPr bwMode="auto">
                <a:xfrm flipH="1">
                  <a:off x="2163" y="3924"/>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7" name="Line 16">
                  <a:extLst>
                    <a:ext uri="{FF2B5EF4-FFF2-40B4-BE49-F238E27FC236}">
                      <a16:creationId xmlns:a16="http://schemas.microsoft.com/office/drawing/2014/main" id="{40DD1299-172F-429A-986C-2AA7505BA317}"/>
                    </a:ext>
                  </a:extLst>
                </p:cNvPr>
                <p:cNvSpPr>
                  <a:spLocks noChangeShapeType="1"/>
                </p:cNvSpPr>
                <p:nvPr/>
              </p:nvSpPr>
              <p:spPr bwMode="auto">
                <a:xfrm flipV="1">
                  <a:off x="2177" y="3552"/>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8" name="Line 17">
                  <a:extLst>
                    <a:ext uri="{FF2B5EF4-FFF2-40B4-BE49-F238E27FC236}">
                      <a16:creationId xmlns:a16="http://schemas.microsoft.com/office/drawing/2014/main" id="{E3029344-0A87-4D91-B343-7190D871D0A0}"/>
                    </a:ext>
                  </a:extLst>
                </p:cNvPr>
                <p:cNvSpPr>
                  <a:spLocks noChangeShapeType="1"/>
                </p:cNvSpPr>
                <p:nvPr/>
              </p:nvSpPr>
              <p:spPr bwMode="auto">
                <a:xfrm>
                  <a:off x="2163" y="3548"/>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27" name="Group 18">
                <a:extLst>
                  <a:ext uri="{FF2B5EF4-FFF2-40B4-BE49-F238E27FC236}">
                    <a16:creationId xmlns:a16="http://schemas.microsoft.com/office/drawing/2014/main" id="{1AE4AFB2-9C5C-4937-982A-3F5C4CDA3BF8}"/>
                  </a:ext>
                </a:extLst>
              </p:cNvPr>
              <p:cNvGrpSpPr>
                <a:grpSpLocks/>
              </p:cNvGrpSpPr>
              <p:nvPr/>
            </p:nvGrpSpPr>
            <p:grpSpPr bwMode="auto">
              <a:xfrm>
                <a:off x="1845" y="2958"/>
                <a:ext cx="396" cy="382"/>
                <a:chOff x="2163" y="2972"/>
                <a:chExt cx="396" cy="382"/>
              </a:xfrm>
            </p:grpSpPr>
            <p:sp>
              <p:nvSpPr>
                <p:cNvPr id="32" name="Line 19">
                  <a:extLst>
                    <a:ext uri="{FF2B5EF4-FFF2-40B4-BE49-F238E27FC236}">
                      <a16:creationId xmlns:a16="http://schemas.microsoft.com/office/drawing/2014/main" id="{55AA3491-A83B-4104-8BD5-AA238AC46827}"/>
                    </a:ext>
                  </a:extLst>
                </p:cNvPr>
                <p:cNvSpPr>
                  <a:spLocks noChangeShapeType="1"/>
                </p:cNvSpPr>
                <p:nvPr/>
              </p:nvSpPr>
              <p:spPr bwMode="auto">
                <a:xfrm>
                  <a:off x="2545" y="2972"/>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3" name="Line 20">
                  <a:extLst>
                    <a:ext uri="{FF2B5EF4-FFF2-40B4-BE49-F238E27FC236}">
                      <a16:creationId xmlns:a16="http://schemas.microsoft.com/office/drawing/2014/main" id="{83E826C4-729A-4322-9935-A4AE7B1BDD43}"/>
                    </a:ext>
                  </a:extLst>
                </p:cNvPr>
                <p:cNvSpPr>
                  <a:spLocks noChangeShapeType="1"/>
                </p:cNvSpPr>
                <p:nvPr/>
              </p:nvSpPr>
              <p:spPr bwMode="auto">
                <a:xfrm flipH="1">
                  <a:off x="2163" y="3354"/>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 name="Line 21">
                  <a:extLst>
                    <a:ext uri="{FF2B5EF4-FFF2-40B4-BE49-F238E27FC236}">
                      <a16:creationId xmlns:a16="http://schemas.microsoft.com/office/drawing/2014/main" id="{4EBAF2B4-2EC3-4293-A21A-DBA298B442FE}"/>
                    </a:ext>
                  </a:extLst>
                </p:cNvPr>
                <p:cNvSpPr>
                  <a:spLocks noChangeShapeType="1"/>
                </p:cNvSpPr>
                <p:nvPr/>
              </p:nvSpPr>
              <p:spPr bwMode="auto">
                <a:xfrm>
                  <a:off x="2163" y="2978"/>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28" name="Group 22">
                <a:extLst>
                  <a:ext uri="{FF2B5EF4-FFF2-40B4-BE49-F238E27FC236}">
                    <a16:creationId xmlns:a16="http://schemas.microsoft.com/office/drawing/2014/main" id="{E667010B-F05A-44CC-B0D1-854F7286B809}"/>
                  </a:ext>
                </a:extLst>
              </p:cNvPr>
              <p:cNvGrpSpPr>
                <a:grpSpLocks/>
              </p:cNvGrpSpPr>
              <p:nvPr/>
            </p:nvGrpSpPr>
            <p:grpSpPr bwMode="auto">
              <a:xfrm>
                <a:off x="1845" y="2314"/>
                <a:ext cx="396" cy="378"/>
                <a:chOff x="2163" y="2328"/>
                <a:chExt cx="396" cy="378"/>
              </a:xfrm>
            </p:grpSpPr>
            <p:sp>
              <p:nvSpPr>
                <p:cNvPr id="30" name="Line 23">
                  <a:extLst>
                    <a:ext uri="{FF2B5EF4-FFF2-40B4-BE49-F238E27FC236}">
                      <a16:creationId xmlns:a16="http://schemas.microsoft.com/office/drawing/2014/main" id="{150BE4C1-E02C-4B4E-9A1E-A88A61B9AD36}"/>
                    </a:ext>
                  </a:extLst>
                </p:cNvPr>
                <p:cNvSpPr>
                  <a:spLocks noChangeShapeType="1"/>
                </p:cNvSpPr>
                <p:nvPr/>
              </p:nvSpPr>
              <p:spPr bwMode="auto">
                <a:xfrm flipH="1">
                  <a:off x="2163" y="2700"/>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 name="Line 24">
                  <a:extLst>
                    <a:ext uri="{FF2B5EF4-FFF2-40B4-BE49-F238E27FC236}">
                      <a16:creationId xmlns:a16="http://schemas.microsoft.com/office/drawing/2014/main" id="{C88D2381-1176-46C1-AEA7-BBA3BB62F461}"/>
                    </a:ext>
                  </a:extLst>
                </p:cNvPr>
                <p:cNvSpPr>
                  <a:spLocks noChangeShapeType="1"/>
                </p:cNvSpPr>
                <p:nvPr/>
              </p:nvSpPr>
              <p:spPr bwMode="auto">
                <a:xfrm flipV="1">
                  <a:off x="2177" y="2328"/>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
            <p:nvSpPr>
              <p:cNvPr id="29" name="Text Box 39">
                <a:extLst>
                  <a:ext uri="{FF2B5EF4-FFF2-40B4-BE49-F238E27FC236}">
                    <a16:creationId xmlns:a16="http://schemas.microsoft.com/office/drawing/2014/main" id="{07246016-FC00-4459-A2B7-E0C030990110}"/>
                  </a:ext>
                </a:extLst>
              </p:cNvPr>
              <p:cNvSpPr txBox="1">
                <a:spLocks noChangeArrowheads="1"/>
              </p:cNvSpPr>
              <p:nvPr/>
            </p:nvSpPr>
            <p:spPr bwMode="auto">
              <a:xfrm>
                <a:off x="4114" y="1522"/>
                <a:ext cx="1184" cy="1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de-DE" altLang="de-DE" sz="2400" i="1" dirty="0">
                    <a:latin typeface="Times New Roman" panose="02020603050405020304" pitchFamily="18" charset="0"/>
                  </a:rPr>
                  <a:t>Sie haben 45 Sekunden, um die neuen Symbole für die Zahlen </a:t>
                </a:r>
              </a:p>
              <a:p>
                <a:pPr algn="ctr"/>
                <a:r>
                  <a:rPr lang="de-DE" altLang="de-DE" sz="2400" i="1" dirty="0">
                    <a:latin typeface="Times New Roman" panose="02020603050405020304" pitchFamily="18" charset="0"/>
                  </a:rPr>
                  <a:t>1 – 10 zu lernen.</a:t>
                </a:r>
              </a:p>
            </p:txBody>
          </p:sp>
        </p:grpSp>
        <p:grpSp>
          <p:nvGrpSpPr>
            <p:cNvPr id="8" name="Group 25">
              <a:extLst>
                <a:ext uri="{FF2B5EF4-FFF2-40B4-BE49-F238E27FC236}">
                  <a16:creationId xmlns:a16="http://schemas.microsoft.com/office/drawing/2014/main" id="{F5F020AE-621B-47C7-AC38-665026C96B52}"/>
                </a:ext>
              </a:extLst>
            </p:cNvPr>
            <p:cNvGrpSpPr>
              <a:grpSpLocks/>
            </p:cNvGrpSpPr>
            <p:nvPr/>
          </p:nvGrpSpPr>
          <p:grpSpPr bwMode="auto">
            <a:xfrm>
              <a:off x="3648" y="1104"/>
              <a:ext cx="396" cy="382"/>
              <a:chOff x="3966" y="1118"/>
              <a:chExt cx="396" cy="382"/>
            </a:xfrm>
          </p:grpSpPr>
          <p:sp>
            <p:nvSpPr>
              <p:cNvPr id="19" name="Line 26">
                <a:extLst>
                  <a:ext uri="{FF2B5EF4-FFF2-40B4-BE49-F238E27FC236}">
                    <a16:creationId xmlns:a16="http://schemas.microsoft.com/office/drawing/2014/main" id="{E58DEF3F-2D59-48E8-B6F4-4882650DB282}"/>
                  </a:ext>
                </a:extLst>
              </p:cNvPr>
              <p:cNvSpPr>
                <a:spLocks noChangeShapeType="1"/>
              </p:cNvSpPr>
              <p:nvPr/>
            </p:nvSpPr>
            <p:spPr bwMode="auto">
              <a:xfrm flipH="1">
                <a:off x="3966" y="1494"/>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 name="Line 27">
                <a:extLst>
                  <a:ext uri="{FF2B5EF4-FFF2-40B4-BE49-F238E27FC236}">
                    <a16:creationId xmlns:a16="http://schemas.microsoft.com/office/drawing/2014/main" id="{7EF9315E-F251-45E1-AB2C-49E2B9732E53}"/>
                  </a:ext>
                </a:extLst>
              </p:cNvPr>
              <p:cNvSpPr>
                <a:spLocks noChangeShapeType="1"/>
              </p:cNvSpPr>
              <p:nvPr/>
            </p:nvSpPr>
            <p:spPr bwMode="auto">
              <a:xfrm flipV="1">
                <a:off x="3980" y="1122"/>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1" name="Line 28">
                <a:extLst>
                  <a:ext uri="{FF2B5EF4-FFF2-40B4-BE49-F238E27FC236}">
                    <a16:creationId xmlns:a16="http://schemas.microsoft.com/office/drawing/2014/main" id="{AD96273A-393E-4919-966B-7583B38A6291}"/>
                  </a:ext>
                </a:extLst>
              </p:cNvPr>
              <p:cNvSpPr>
                <a:spLocks noChangeShapeType="1"/>
              </p:cNvSpPr>
              <p:nvPr/>
            </p:nvSpPr>
            <p:spPr bwMode="auto">
              <a:xfrm>
                <a:off x="3966" y="1118"/>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9" name="Group 29">
              <a:extLst>
                <a:ext uri="{FF2B5EF4-FFF2-40B4-BE49-F238E27FC236}">
                  <a16:creationId xmlns:a16="http://schemas.microsoft.com/office/drawing/2014/main" id="{B0AABAB2-8D52-449A-82A1-A96EA83E45F4}"/>
                </a:ext>
              </a:extLst>
            </p:cNvPr>
            <p:cNvGrpSpPr>
              <a:grpSpLocks/>
            </p:cNvGrpSpPr>
            <p:nvPr/>
          </p:nvGrpSpPr>
          <p:grpSpPr bwMode="auto">
            <a:xfrm>
              <a:off x="3648" y="1758"/>
              <a:ext cx="396" cy="378"/>
              <a:chOff x="3966" y="1772"/>
              <a:chExt cx="396" cy="378"/>
            </a:xfrm>
          </p:grpSpPr>
          <p:sp>
            <p:nvSpPr>
              <p:cNvPr id="17" name="Line 30">
                <a:extLst>
                  <a:ext uri="{FF2B5EF4-FFF2-40B4-BE49-F238E27FC236}">
                    <a16:creationId xmlns:a16="http://schemas.microsoft.com/office/drawing/2014/main" id="{DA733DDD-F882-4184-B3A4-CA1DA67EB7B8}"/>
                  </a:ext>
                </a:extLst>
              </p:cNvPr>
              <p:cNvSpPr>
                <a:spLocks noChangeShapeType="1"/>
              </p:cNvSpPr>
              <p:nvPr/>
            </p:nvSpPr>
            <p:spPr bwMode="auto">
              <a:xfrm>
                <a:off x="4348" y="1772"/>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8" name="Line 31">
                <a:extLst>
                  <a:ext uri="{FF2B5EF4-FFF2-40B4-BE49-F238E27FC236}">
                    <a16:creationId xmlns:a16="http://schemas.microsoft.com/office/drawing/2014/main" id="{B297461F-EA54-4BE7-BD88-FB79016AFA82}"/>
                  </a:ext>
                </a:extLst>
              </p:cNvPr>
              <p:cNvSpPr>
                <a:spLocks noChangeShapeType="1"/>
              </p:cNvSpPr>
              <p:nvPr/>
            </p:nvSpPr>
            <p:spPr bwMode="auto">
              <a:xfrm>
                <a:off x="3966" y="1778"/>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10" name="Group 32">
              <a:extLst>
                <a:ext uri="{FF2B5EF4-FFF2-40B4-BE49-F238E27FC236}">
                  <a16:creationId xmlns:a16="http://schemas.microsoft.com/office/drawing/2014/main" id="{431D9954-77F6-436F-B980-5D17399DBBD9}"/>
                </a:ext>
              </a:extLst>
            </p:cNvPr>
            <p:cNvGrpSpPr>
              <a:grpSpLocks/>
            </p:cNvGrpSpPr>
            <p:nvPr/>
          </p:nvGrpSpPr>
          <p:grpSpPr bwMode="auto">
            <a:xfrm>
              <a:off x="3648" y="2982"/>
              <a:ext cx="396" cy="382"/>
              <a:chOff x="3966" y="2996"/>
              <a:chExt cx="396" cy="382"/>
            </a:xfrm>
          </p:grpSpPr>
          <p:sp>
            <p:nvSpPr>
              <p:cNvPr id="15" name="Line 33">
                <a:extLst>
                  <a:ext uri="{FF2B5EF4-FFF2-40B4-BE49-F238E27FC236}">
                    <a16:creationId xmlns:a16="http://schemas.microsoft.com/office/drawing/2014/main" id="{4D306463-8737-4E5B-AD95-A385AA1B15E1}"/>
                  </a:ext>
                </a:extLst>
              </p:cNvPr>
              <p:cNvSpPr>
                <a:spLocks noChangeShapeType="1"/>
              </p:cNvSpPr>
              <p:nvPr/>
            </p:nvSpPr>
            <p:spPr bwMode="auto">
              <a:xfrm flipV="1">
                <a:off x="3980" y="3000"/>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6" name="Line 34">
                <a:extLst>
                  <a:ext uri="{FF2B5EF4-FFF2-40B4-BE49-F238E27FC236}">
                    <a16:creationId xmlns:a16="http://schemas.microsoft.com/office/drawing/2014/main" id="{EE7D9155-AB78-447A-8AE2-CDBCF0C246E6}"/>
                  </a:ext>
                </a:extLst>
              </p:cNvPr>
              <p:cNvSpPr>
                <a:spLocks noChangeShapeType="1"/>
              </p:cNvSpPr>
              <p:nvPr/>
            </p:nvSpPr>
            <p:spPr bwMode="auto">
              <a:xfrm>
                <a:off x="3966" y="2996"/>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11" name="Group 35">
              <a:extLst>
                <a:ext uri="{FF2B5EF4-FFF2-40B4-BE49-F238E27FC236}">
                  <a16:creationId xmlns:a16="http://schemas.microsoft.com/office/drawing/2014/main" id="{0E686110-B5C0-4769-9312-E2C6E95EE2F1}"/>
                </a:ext>
              </a:extLst>
            </p:cNvPr>
            <p:cNvGrpSpPr>
              <a:grpSpLocks/>
            </p:cNvGrpSpPr>
            <p:nvPr/>
          </p:nvGrpSpPr>
          <p:grpSpPr bwMode="auto">
            <a:xfrm>
              <a:off x="3648" y="2322"/>
              <a:ext cx="396" cy="388"/>
              <a:chOff x="3966" y="2336"/>
              <a:chExt cx="396" cy="388"/>
            </a:xfrm>
          </p:grpSpPr>
          <p:sp>
            <p:nvSpPr>
              <p:cNvPr id="12" name="Line 36">
                <a:extLst>
                  <a:ext uri="{FF2B5EF4-FFF2-40B4-BE49-F238E27FC236}">
                    <a16:creationId xmlns:a16="http://schemas.microsoft.com/office/drawing/2014/main" id="{F4308DD6-3954-41BE-9F48-B949E93ED70D}"/>
                  </a:ext>
                </a:extLst>
              </p:cNvPr>
              <p:cNvSpPr>
                <a:spLocks noChangeShapeType="1"/>
              </p:cNvSpPr>
              <p:nvPr/>
            </p:nvSpPr>
            <p:spPr bwMode="auto">
              <a:xfrm>
                <a:off x="4348" y="2336"/>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3" name="Line 37">
                <a:extLst>
                  <a:ext uri="{FF2B5EF4-FFF2-40B4-BE49-F238E27FC236}">
                    <a16:creationId xmlns:a16="http://schemas.microsoft.com/office/drawing/2014/main" id="{B58711D1-E5A7-4073-BBA2-7B8748D41CBE}"/>
                  </a:ext>
                </a:extLst>
              </p:cNvPr>
              <p:cNvSpPr>
                <a:spLocks noChangeShapeType="1"/>
              </p:cNvSpPr>
              <p:nvPr/>
            </p:nvSpPr>
            <p:spPr bwMode="auto">
              <a:xfrm flipV="1">
                <a:off x="3980" y="2346"/>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4" name="Line 38">
                <a:extLst>
                  <a:ext uri="{FF2B5EF4-FFF2-40B4-BE49-F238E27FC236}">
                    <a16:creationId xmlns:a16="http://schemas.microsoft.com/office/drawing/2014/main" id="{F6F676E6-9F31-4775-AEFC-ACCAB5A250AB}"/>
                  </a:ext>
                </a:extLst>
              </p:cNvPr>
              <p:cNvSpPr>
                <a:spLocks noChangeShapeType="1"/>
              </p:cNvSpPr>
              <p:nvPr/>
            </p:nvSpPr>
            <p:spPr bwMode="auto">
              <a:xfrm>
                <a:off x="3966" y="2342"/>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sp>
        <p:nvSpPr>
          <p:cNvPr id="44" name="Text Box 40">
            <a:extLst>
              <a:ext uri="{FF2B5EF4-FFF2-40B4-BE49-F238E27FC236}">
                <a16:creationId xmlns:a16="http://schemas.microsoft.com/office/drawing/2014/main" id="{6B840061-B372-4B70-9EF8-B0BD047032B8}"/>
              </a:ext>
            </a:extLst>
          </p:cNvPr>
          <p:cNvSpPr txBox="1">
            <a:spLocks noChangeArrowheads="1"/>
          </p:cNvSpPr>
          <p:nvPr/>
        </p:nvSpPr>
        <p:spPr bwMode="auto">
          <a:xfrm>
            <a:off x="174625" y="2512518"/>
            <a:ext cx="17748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de-DE" altLang="de-DE" sz="2400" dirty="0">
                <a:latin typeface="Arial" panose="020B0604020202020204" pitchFamily="34" charset="0"/>
              </a:rPr>
              <a:t>30 Sekunden noch</a:t>
            </a:r>
          </a:p>
        </p:txBody>
      </p:sp>
      <p:sp>
        <p:nvSpPr>
          <p:cNvPr id="45" name="Text Box 41">
            <a:extLst>
              <a:ext uri="{FF2B5EF4-FFF2-40B4-BE49-F238E27FC236}">
                <a16:creationId xmlns:a16="http://schemas.microsoft.com/office/drawing/2014/main" id="{EF97C3A0-33C8-4391-A3C3-13F1489A5776}"/>
              </a:ext>
            </a:extLst>
          </p:cNvPr>
          <p:cNvSpPr txBox="1">
            <a:spLocks noChangeArrowheads="1"/>
          </p:cNvSpPr>
          <p:nvPr/>
        </p:nvSpPr>
        <p:spPr bwMode="auto">
          <a:xfrm>
            <a:off x="233413" y="2530475"/>
            <a:ext cx="159940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de-DE" altLang="de-DE" sz="2400" dirty="0">
                <a:latin typeface="Arial" panose="020B0604020202020204" pitchFamily="34" charset="0"/>
              </a:rPr>
              <a:t>15 Sekunden noch</a:t>
            </a:r>
          </a:p>
        </p:txBody>
      </p:sp>
      <p:sp>
        <p:nvSpPr>
          <p:cNvPr id="46" name="Text Box 42">
            <a:extLst>
              <a:ext uri="{FF2B5EF4-FFF2-40B4-BE49-F238E27FC236}">
                <a16:creationId xmlns:a16="http://schemas.microsoft.com/office/drawing/2014/main" id="{ACC6A95A-9699-447F-AAA7-EF6318EBC557}"/>
              </a:ext>
            </a:extLst>
          </p:cNvPr>
          <p:cNvSpPr txBox="1">
            <a:spLocks noChangeArrowheads="1"/>
          </p:cNvSpPr>
          <p:nvPr/>
        </p:nvSpPr>
        <p:spPr bwMode="auto">
          <a:xfrm>
            <a:off x="609600" y="2532063"/>
            <a:ext cx="6080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6000">
                <a:latin typeface="Arial" panose="020B0604020202020204" pitchFamily="34" charset="0"/>
              </a:rPr>
              <a:t>5</a:t>
            </a:r>
          </a:p>
        </p:txBody>
      </p:sp>
      <p:sp>
        <p:nvSpPr>
          <p:cNvPr id="47" name="Text Box 43">
            <a:extLst>
              <a:ext uri="{FF2B5EF4-FFF2-40B4-BE49-F238E27FC236}">
                <a16:creationId xmlns:a16="http://schemas.microsoft.com/office/drawing/2014/main" id="{CB1976AC-E74C-4757-88BF-E246F0F0351A}"/>
              </a:ext>
            </a:extLst>
          </p:cNvPr>
          <p:cNvSpPr txBox="1">
            <a:spLocks noChangeArrowheads="1"/>
          </p:cNvSpPr>
          <p:nvPr/>
        </p:nvSpPr>
        <p:spPr bwMode="auto">
          <a:xfrm>
            <a:off x="609600" y="2532063"/>
            <a:ext cx="6080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6000">
                <a:latin typeface="Arial" panose="020B0604020202020204" pitchFamily="34" charset="0"/>
              </a:rPr>
              <a:t>4</a:t>
            </a:r>
          </a:p>
        </p:txBody>
      </p:sp>
      <p:sp>
        <p:nvSpPr>
          <p:cNvPr id="48" name="Text Box 44">
            <a:extLst>
              <a:ext uri="{FF2B5EF4-FFF2-40B4-BE49-F238E27FC236}">
                <a16:creationId xmlns:a16="http://schemas.microsoft.com/office/drawing/2014/main" id="{A3A3B931-6C46-487D-8CF8-77A7EED4501A}"/>
              </a:ext>
            </a:extLst>
          </p:cNvPr>
          <p:cNvSpPr txBox="1">
            <a:spLocks noChangeArrowheads="1"/>
          </p:cNvSpPr>
          <p:nvPr/>
        </p:nvSpPr>
        <p:spPr bwMode="auto">
          <a:xfrm>
            <a:off x="609600" y="2532063"/>
            <a:ext cx="6080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6000">
                <a:latin typeface="Arial" panose="020B0604020202020204" pitchFamily="34" charset="0"/>
              </a:rPr>
              <a:t>3</a:t>
            </a:r>
          </a:p>
        </p:txBody>
      </p:sp>
      <p:sp>
        <p:nvSpPr>
          <p:cNvPr id="49" name="Text Box 45">
            <a:extLst>
              <a:ext uri="{FF2B5EF4-FFF2-40B4-BE49-F238E27FC236}">
                <a16:creationId xmlns:a16="http://schemas.microsoft.com/office/drawing/2014/main" id="{0255973A-11CC-4BD3-BC34-7CC08C08EFA7}"/>
              </a:ext>
            </a:extLst>
          </p:cNvPr>
          <p:cNvSpPr txBox="1">
            <a:spLocks noChangeArrowheads="1"/>
          </p:cNvSpPr>
          <p:nvPr/>
        </p:nvSpPr>
        <p:spPr bwMode="auto">
          <a:xfrm>
            <a:off x="609600" y="2532063"/>
            <a:ext cx="6080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6000">
                <a:latin typeface="Arial" panose="020B0604020202020204" pitchFamily="34" charset="0"/>
              </a:rPr>
              <a:t>1</a:t>
            </a:r>
          </a:p>
        </p:txBody>
      </p:sp>
      <p:sp>
        <p:nvSpPr>
          <p:cNvPr id="50" name="Text Box 46">
            <a:extLst>
              <a:ext uri="{FF2B5EF4-FFF2-40B4-BE49-F238E27FC236}">
                <a16:creationId xmlns:a16="http://schemas.microsoft.com/office/drawing/2014/main" id="{2865E4AA-7902-4CAF-8EAD-DE2E7185298B}"/>
              </a:ext>
            </a:extLst>
          </p:cNvPr>
          <p:cNvSpPr txBox="1">
            <a:spLocks noChangeArrowheads="1"/>
          </p:cNvSpPr>
          <p:nvPr/>
        </p:nvSpPr>
        <p:spPr bwMode="auto">
          <a:xfrm>
            <a:off x="609600" y="2532063"/>
            <a:ext cx="6080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6000">
                <a:latin typeface="Arial" panose="020B0604020202020204" pitchFamily="34" charset="0"/>
              </a:rPr>
              <a:t>2</a:t>
            </a:r>
          </a:p>
        </p:txBody>
      </p:sp>
      <p:grpSp>
        <p:nvGrpSpPr>
          <p:cNvPr id="51" name="Group 47">
            <a:extLst>
              <a:ext uri="{FF2B5EF4-FFF2-40B4-BE49-F238E27FC236}">
                <a16:creationId xmlns:a16="http://schemas.microsoft.com/office/drawing/2014/main" id="{D7417706-B14E-445B-8F0D-A49640072F73}"/>
              </a:ext>
            </a:extLst>
          </p:cNvPr>
          <p:cNvGrpSpPr>
            <a:grpSpLocks/>
          </p:cNvGrpSpPr>
          <p:nvPr/>
        </p:nvGrpSpPr>
        <p:grpSpPr bwMode="auto">
          <a:xfrm>
            <a:off x="3465410" y="2011364"/>
            <a:ext cx="2203315" cy="2214062"/>
            <a:chOff x="2305" y="1926"/>
            <a:chExt cx="800" cy="757"/>
          </a:xfrm>
        </p:grpSpPr>
        <p:pic>
          <p:nvPicPr>
            <p:cNvPr id="52" name="Picture 48" descr="easy button">
              <a:extLst>
                <a:ext uri="{FF2B5EF4-FFF2-40B4-BE49-F238E27FC236}">
                  <a16:creationId xmlns:a16="http://schemas.microsoft.com/office/drawing/2014/main" id="{475958F8-1C79-47A8-8361-06B9AA73D6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0" y="1926"/>
              <a:ext cx="48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3" name="Text Box 49">
              <a:extLst>
                <a:ext uri="{FF2B5EF4-FFF2-40B4-BE49-F238E27FC236}">
                  <a16:creationId xmlns:a16="http://schemas.microsoft.com/office/drawing/2014/main" id="{80E6EC46-B023-44AD-8C9E-5F81C007B5DE}"/>
                </a:ext>
              </a:extLst>
            </p:cNvPr>
            <p:cNvSpPr txBox="1">
              <a:spLocks noChangeArrowheads="1"/>
            </p:cNvSpPr>
            <p:nvPr/>
          </p:nvSpPr>
          <p:spPr bwMode="auto">
            <a:xfrm>
              <a:off x="2305" y="2525"/>
              <a:ext cx="800" cy="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de-DE" altLang="de-DE" sz="2400">
                  <a:latin typeface="Arial" panose="020B0604020202020204" pitchFamily="34" charset="0"/>
                </a:rPr>
                <a:t>Das war leicht!</a:t>
              </a:r>
            </a:p>
          </p:txBody>
        </p:sp>
      </p:grpSp>
      <p:sp>
        <p:nvSpPr>
          <p:cNvPr id="54" name="Text Box 52">
            <a:extLst>
              <a:ext uri="{FF2B5EF4-FFF2-40B4-BE49-F238E27FC236}">
                <a16:creationId xmlns:a16="http://schemas.microsoft.com/office/drawing/2014/main" id="{B7F28065-C729-48AC-B2F5-BD5802FBAD41}"/>
              </a:ext>
            </a:extLst>
          </p:cNvPr>
          <p:cNvSpPr txBox="1">
            <a:spLocks noChangeArrowheads="1"/>
          </p:cNvSpPr>
          <p:nvPr/>
        </p:nvSpPr>
        <p:spPr bwMode="auto">
          <a:xfrm>
            <a:off x="398463" y="2530475"/>
            <a:ext cx="1031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6000">
                <a:latin typeface="Arial" panose="020B0604020202020204" pitchFamily="34" charset="0"/>
              </a:rPr>
              <a:t>45</a:t>
            </a:r>
          </a:p>
        </p:txBody>
      </p:sp>
      <p:sp>
        <p:nvSpPr>
          <p:cNvPr id="55" name="Text Box 53">
            <a:extLst>
              <a:ext uri="{FF2B5EF4-FFF2-40B4-BE49-F238E27FC236}">
                <a16:creationId xmlns:a16="http://schemas.microsoft.com/office/drawing/2014/main" id="{5A938CBA-6625-4AB5-A32C-BA0F4AE55992}"/>
              </a:ext>
            </a:extLst>
          </p:cNvPr>
          <p:cNvSpPr txBox="1">
            <a:spLocks noChangeArrowheads="1"/>
          </p:cNvSpPr>
          <p:nvPr/>
        </p:nvSpPr>
        <p:spPr bwMode="auto">
          <a:xfrm>
            <a:off x="398463" y="2530475"/>
            <a:ext cx="1031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6000">
                <a:latin typeface="Arial" panose="020B0604020202020204" pitchFamily="34" charset="0"/>
              </a:rPr>
              <a:t>44</a:t>
            </a:r>
          </a:p>
        </p:txBody>
      </p:sp>
      <p:sp>
        <p:nvSpPr>
          <p:cNvPr id="56" name="Text Box 54">
            <a:extLst>
              <a:ext uri="{FF2B5EF4-FFF2-40B4-BE49-F238E27FC236}">
                <a16:creationId xmlns:a16="http://schemas.microsoft.com/office/drawing/2014/main" id="{9B4BD834-E75D-4FEE-A372-4328356401F1}"/>
              </a:ext>
            </a:extLst>
          </p:cNvPr>
          <p:cNvSpPr txBox="1">
            <a:spLocks noChangeArrowheads="1"/>
          </p:cNvSpPr>
          <p:nvPr/>
        </p:nvSpPr>
        <p:spPr bwMode="auto">
          <a:xfrm>
            <a:off x="398463" y="2530475"/>
            <a:ext cx="1031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6000">
                <a:latin typeface="Arial" panose="020B0604020202020204" pitchFamily="34" charset="0"/>
              </a:rPr>
              <a:t>43</a:t>
            </a:r>
          </a:p>
        </p:txBody>
      </p:sp>
      <p:sp>
        <p:nvSpPr>
          <p:cNvPr id="57" name="Text Box 55">
            <a:extLst>
              <a:ext uri="{FF2B5EF4-FFF2-40B4-BE49-F238E27FC236}">
                <a16:creationId xmlns:a16="http://schemas.microsoft.com/office/drawing/2014/main" id="{2B7B25E7-DC67-4C27-89EF-B87828DC8FEB}"/>
              </a:ext>
            </a:extLst>
          </p:cNvPr>
          <p:cNvSpPr txBox="1">
            <a:spLocks noChangeArrowheads="1"/>
          </p:cNvSpPr>
          <p:nvPr/>
        </p:nvSpPr>
        <p:spPr bwMode="auto">
          <a:xfrm>
            <a:off x="398463" y="2530475"/>
            <a:ext cx="1031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6000">
                <a:latin typeface="Arial" panose="020B0604020202020204" pitchFamily="34" charset="0"/>
              </a:rPr>
              <a:t>41</a:t>
            </a:r>
          </a:p>
        </p:txBody>
      </p:sp>
      <p:sp>
        <p:nvSpPr>
          <p:cNvPr id="58" name="Text Box 56">
            <a:extLst>
              <a:ext uri="{FF2B5EF4-FFF2-40B4-BE49-F238E27FC236}">
                <a16:creationId xmlns:a16="http://schemas.microsoft.com/office/drawing/2014/main" id="{18521CED-3748-4296-8952-F936DA418FF9}"/>
              </a:ext>
            </a:extLst>
          </p:cNvPr>
          <p:cNvSpPr txBox="1">
            <a:spLocks noChangeArrowheads="1"/>
          </p:cNvSpPr>
          <p:nvPr/>
        </p:nvSpPr>
        <p:spPr bwMode="auto">
          <a:xfrm>
            <a:off x="398463" y="2530475"/>
            <a:ext cx="1031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6000">
                <a:latin typeface="Arial" panose="020B0604020202020204" pitchFamily="34" charset="0"/>
              </a:rPr>
              <a:t>42</a:t>
            </a:r>
          </a:p>
        </p:txBody>
      </p:sp>
      <p:sp>
        <p:nvSpPr>
          <p:cNvPr id="59" name="Text Box 57">
            <a:extLst>
              <a:ext uri="{FF2B5EF4-FFF2-40B4-BE49-F238E27FC236}">
                <a16:creationId xmlns:a16="http://schemas.microsoft.com/office/drawing/2014/main" id="{997A1FE4-B03E-43D4-B325-163F0484A553}"/>
              </a:ext>
            </a:extLst>
          </p:cNvPr>
          <p:cNvSpPr txBox="1">
            <a:spLocks noChangeArrowheads="1"/>
          </p:cNvSpPr>
          <p:nvPr/>
        </p:nvSpPr>
        <p:spPr bwMode="auto">
          <a:xfrm>
            <a:off x="449262" y="2528887"/>
            <a:ext cx="1031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6000" dirty="0">
                <a:latin typeface="Arial" panose="020B0604020202020204" pitchFamily="34" charset="0"/>
              </a:rPr>
              <a:t>35</a:t>
            </a:r>
          </a:p>
        </p:txBody>
      </p:sp>
      <p:sp>
        <p:nvSpPr>
          <p:cNvPr id="60" name="Text Box 58">
            <a:extLst>
              <a:ext uri="{FF2B5EF4-FFF2-40B4-BE49-F238E27FC236}">
                <a16:creationId xmlns:a16="http://schemas.microsoft.com/office/drawing/2014/main" id="{CD942D5E-9D22-4DF9-912D-B6DD422B6941}"/>
              </a:ext>
            </a:extLst>
          </p:cNvPr>
          <p:cNvSpPr txBox="1">
            <a:spLocks noChangeArrowheads="1"/>
          </p:cNvSpPr>
          <p:nvPr/>
        </p:nvSpPr>
        <p:spPr bwMode="auto">
          <a:xfrm>
            <a:off x="398463" y="2480708"/>
            <a:ext cx="1031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de-DE" sz="6000" dirty="0">
                <a:latin typeface="Arial" panose="020B0604020202020204" pitchFamily="34" charset="0"/>
              </a:rPr>
              <a:t>20</a:t>
            </a:r>
          </a:p>
        </p:txBody>
      </p:sp>
      <p:sp>
        <p:nvSpPr>
          <p:cNvPr id="61" name="Text Box 59">
            <a:extLst>
              <a:ext uri="{FF2B5EF4-FFF2-40B4-BE49-F238E27FC236}">
                <a16:creationId xmlns:a16="http://schemas.microsoft.com/office/drawing/2014/main" id="{81A94D73-ADA4-48DF-A740-813DBF9F2A92}"/>
              </a:ext>
            </a:extLst>
          </p:cNvPr>
          <p:cNvSpPr txBox="1">
            <a:spLocks noChangeArrowheads="1"/>
          </p:cNvSpPr>
          <p:nvPr/>
        </p:nvSpPr>
        <p:spPr bwMode="auto">
          <a:xfrm>
            <a:off x="7036593" y="976511"/>
            <a:ext cx="127793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de-DE" altLang="de-DE" dirty="0">
                <a:latin typeface="+mj-lt"/>
              </a:rPr>
              <a:t>Klicken Sie, wenn Sie fertig sind.</a:t>
            </a:r>
          </a:p>
        </p:txBody>
      </p:sp>
      <p:sp>
        <p:nvSpPr>
          <p:cNvPr id="62" name="AutoShape 60">
            <a:hlinkClick r:id="" action="ppaction://hlinkshowjump?jump=nextslide" highlightClick="1"/>
            <a:extLst>
              <a:ext uri="{FF2B5EF4-FFF2-40B4-BE49-F238E27FC236}">
                <a16:creationId xmlns:a16="http://schemas.microsoft.com/office/drawing/2014/main" id="{D167DFCA-C3E6-4B0D-8992-55C6A6AEE10B}"/>
              </a:ext>
            </a:extLst>
          </p:cNvPr>
          <p:cNvSpPr>
            <a:spLocks noChangeArrowheads="1"/>
          </p:cNvSpPr>
          <p:nvPr/>
        </p:nvSpPr>
        <p:spPr bwMode="auto">
          <a:xfrm>
            <a:off x="8305800" y="6019800"/>
            <a:ext cx="738188" cy="738188"/>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de-DE" altLang="de-DE"/>
          </a:p>
        </p:txBody>
      </p:sp>
      <p:pic>
        <p:nvPicPr>
          <p:cNvPr id="63" name="Picture 63" descr="some_pig">
            <a:extLst>
              <a:ext uri="{FF2B5EF4-FFF2-40B4-BE49-F238E27FC236}">
                <a16:creationId xmlns:a16="http://schemas.microsoft.com/office/drawing/2014/main" id="{EFB74234-0860-43CF-B507-592EE46231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06" y="68124"/>
            <a:ext cx="16764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Text Box 64">
            <a:extLst>
              <a:ext uri="{FF2B5EF4-FFF2-40B4-BE49-F238E27FC236}">
                <a16:creationId xmlns:a16="http://schemas.microsoft.com/office/drawing/2014/main" id="{BA6EE329-96B9-4605-9DC3-C40F2C01F0E2}"/>
              </a:ext>
            </a:extLst>
          </p:cNvPr>
          <p:cNvSpPr txBox="1">
            <a:spLocks noChangeArrowheads="1"/>
          </p:cNvSpPr>
          <p:nvPr/>
        </p:nvSpPr>
        <p:spPr bwMode="auto">
          <a:xfrm>
            <a:off x="304799" y="1219200"/>
            <a:ext cx="149492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de-DE" altLang="de-DE" sz="2400" dirty="0">
                <a:latin typeface="+mj-lt"/>
              </a:rPr>
              <a:t>Warten Sie nun für 45 Sekunden.</a:t>
            </a:r>
          </a:p>
        </p:txBody>
      </p:sp>
    </p:spTree>
    <p:extLst>
      <p:ext uri="{BB962C8B-B14F-4D97-AF65-F5344CB8AC3E}">
        <p14:creationId xmlns:p14="http://schemas.microsoft.com/office/powerpoint/2010/main" val="3900894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61"/>
                                        </p:tgtEl>
                                      </p:cBhvr>
                                    </p:animEffect>
                                    <p:set>
                                      <p:cBhvr>
                                        <p:cTn id="7" dur="1" fill="hold">
                                          <p:stCondLst>
                                            <p:cond delay="499"/>
                                          </p:stCondLst>
                                        </p:cTn>
                                        <p:tgtEl>
                                          <p:spTgt spid="61"/>
                                        </p:tgtEl>
                                        <p:attrNameLst>
                                          <p:attrName>style.visibility</p:attrName>
                                        </p:attrNameLst>
                                      </p:cBhvr>
                                      <p:to>
                                        <p:strVal val="hidden"/>
                                      </p:to>
                                    </p:set>
                                  </p:childTnLst>
                                </p:cTn>
                              </p:par>
                            </p:childTnLst>
                          </p:cTn>
                        </p:par>
                        <p:par>
                          <p:cTn id="8" fill="hold">
                            <p:stCondLst>
                              <p:cond delay="500"/>
                            </p:stCondLst>
                            <p:childTnLst>
                              <p:par>
                                <p:cTn id="9" presetID="9" presetClass="entr" presetSubtype="0" fill="hold" grpId="0" nodeType="afterEffect">
                                  <p:stCondLst>
                                    <p:cond delay="500"/>
                                  </p:stCondLst>
                                  <p:childTnLst>
                                    <p:set>
                                      <p:cBhvr>
                                        <p:cTn id="10" dur="1" fill="hold">
                                          <p:stCondLst>
                                            <p:cond delay="0"/>
                                          </p:stCondLst>
                                        </p:cTn>
                                        <p:tgtEl>
                                          <p:spTgt spid="64"/>
                                        </p:tgtEl>
                                        <p:attrNameLst>
                                          <p:attrName>style.visibility</p:attrName>
                                        </p:attrNameLst>
                                      </p:cBhvr>
                                      <p:to>
                                        <p:strVal val="visible"/>
                                      </p:to>
                                    </p:set>
                                    <p:animEffect transition="in" filter="dissolve">
                                      <p:cBhvr>
                                        <p:cTn id="11" dur="500"/>
                                        <p:tgtEl>
                                          <p:spTgt spid="64"/>
                                        </p:tgtEl>
                                      </p:cBhvr>
                                    </p:animEffect>
                                  </p:childTnLst>
                                </p:cTn>
                              </p:par>
                            </p:childTnLst>
                          </p:cTn>
                        </p:par>
                        <p:par>
                          <p:cTn id="12" fill="hold">
                            <p:stCondLst>
                              <p:cond delay="1500"/>
                            </p:stCondLst>
                            <p:childTnLst>
                              <p:par>
                                <p:cTn id="13" presetID="23" presetClass="entr" presetSubtype="16" fill="hold" nodeType="afterEffect">
                                  <p:stCondLst>
                                    <p:cond delay="100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childTnLst>
                                </p:cTn>
                              </p:par>
                            </p:childTnLst>
                          </p:cTn>
                        </p:par>
                        <p:par>
                          <p:cTn id="17" fill="hold">
                            <p:stCondLst>
                              <p:cond delay="3000"/>
                            </p:stCondLst>
                            <p:childTnLst>
                              <p:par>
                                <p:cTn id="18" presetID="11" presetClass="entr" presetSubtype="0" fill="hold" grpId="0" nodeType="afterEffect">
                                  <p:stCondLst>
                                    <p:cond delay="0"/>
                                  </p:stCondLst>
                                  <p:childTnLst>
                                    <p:set>
                                      <p:cBhvr>
                                        <p:cTn id="19" dur="1000">
                                          <p:stCondLst>
                                            <p:cond delay="0"/>
                                          </p:stCondLst>
                                        </p:cTn>
                                        <p:tgtEl>
                                          <p:spTgt spid="54"/>
                                        </p:tgtEl>
                                        <p:attrNameLst>
                                          <p:attrName>style.visibility</p:attrName>
                                        </p:attrNameLst>
                                      </p:cBhvr>
                                      <p:to>
                                        <p:strVal val="visible"/>
                                      </p:to>
                                    </p:set>
                                  </p:childTnLst>
                                </p:cTn>
                              </p:par>
                            </p:childTnLst>
                          </p:cTn>
                        </p:par>
                        <p:par>
                          <p:cTn id="20" fill="hold">
                            <p:stCondLst>
                              <p:cond delay="4000"/>
                            </p:stCondLst>
                            <p:childTnLst>
                              <p:par>
                                <p:cTn id="21" presetID="11" presetClass="entr" presetSubtype="0" fill="hold" grpId="0" nodeType="afterEffect">
                                  <p:stCondLst>
                                    <p:cond delay="0"/>
                                  </p:stCondLst>
                                  <p:childTnLst>
                                    <p:set>
                                      <p:cBhvr>
                                        <p:cTn id="22" dur="1000">
                                          <p:stCondLst>
                                            <p:cond delay="0"/>
                                          </p:stCondLst>
                                        </p:cTn>
                                        <p:tgtEl>
                                          <p:spTgt spid="55"/>
                                        </p:tgtEl>
                                        <p:attrNameLst>
                                          <p:attrName>style.visibility</p:attrName>
                                        </p:attrNameLst>
                                      </p:cBhvr>
                                      <p:to>
                                        <p:strVal val="visible"/>
                                      </p:to>
                                    </p:set>
                                  </p:childTnLst>
                                  <p:subTnLst>
                                    <p:set>
                                      <p:cBhvr override="childStyle">
                                        <p:cTn dur="1" fill="hold" display="0" masterRel="sameClick" afterEffect="1">
                                          <p:stCondLst>
                                            <p:cond evt="end" delay="0">
                                              <p:tn val="21"/>
                                            </p:cond>
                                          </p:stCondLst>
                                        </p:cTn>
                                        <p:tgtEl>
                                          <p:spTgt spid="55"/>
                                        </p:tgtEl>
                                        <p:attrNameLst>
                                          <p:attrName>style.visibility</p:attrName>
                                        </p:attrNameLst>
                                      </p:cBhvr>
                                      <p:to>
                                        <p:strVal val="hidden"/>
                                      </p:to>
                                    </p:set>
                                  </p:subTnLst>
                                </p:cTn>
                              </p:par>
                            </p:childTnLst>
                          </p:cTn>
                        </p:par>
                        <p:par>
                          <p:cTn id="23" fill="hold">
                            <p:stCondLst>
                              <p:cond delay="5000"/>
                            </p:stCondLst>
                            <p:childTnLst>
                              <p:par>
                                <p:cTn id="24" presetID="11" presetClass="entr" presetSubtype="0" fill="hold" grpId="0" nodeType="afterEffect">
                                  <p:stCondLst>
                                    <p:cond delay="0"/>
                                  </p:stCondLst>
                                  <p:childTnLst>
                                    <p:set>
                                      <p:cBhvr>
                                        <p:cTn id="25" dur="1000">
                                          <p:stCondLst>
                                            <p:cond delay="0"/>
                                          </p:stCondLst>
                                        </p:cTn>
                                        <p:tgtEl>
                                          <p:spTgt spid="56"/>
                                        </p:tgtEl>
                                        <p:attrNameLst>
                                          <p:attrName>style.visibility</p:attrName>
                                        </p:attrNameLst>
                                      </p:cBhvr>
                                      <p:to>
                                        <p:strVal val="visible"/>
                                      </p:to>
                                    </p:set>
                                  </p:childTnLst>
                                  <p:subTnLst>
                                    <p:set>
                                      <p:cBhvr override="childStyle">
                                        <p:cTn dur="1" fill="hold" display="0" masterRel="sameClick" afterEffect="1">
                                          <p:stCondLst>
                                            <p:cond evt="end" delay="0">
                                              <p:tn val="24"/>
                                            </p:cond>
                                          </p:stCondLst>
                                        </p:cTn>
                                        <p:tgtEl>
                                          <p:spTgt spid="56"/>
                                        </p:tgtEl>
                                        <p:attrNameLst>
                                          <p:attrName>style.visibility</p:attrName>
                                        </p:attrNameLst>
                                      </p:cBhvr>
                                      <p:to>
                                        <p:strVal val="hidden"/>
                                      </p:to>
                                    </p:set>
                                  </p:subTnLst>
                                </p:cTn>
                              </p:par>
                            </p:childTnLst>
                          </p:cTn>
                        </p:par>
                        <p:par>
                          <p:cTn id="26" fill="hold">
                            <p:stCondLst>
                              <p:cond delay="6000"/>
                            </p:stCondLst>
                            <p:childTnLst>
                              <p:par>
                                <p:cTn id="27" presetID="11" presetClass="entr" presetSubtype="0" fill="hold" grpId="0" nodeType="afterEffect">
                                  <p:stCondLst>
                                    <p:cond delay="0"/>
                                  </p:stCondLst>
                                  <p:childTnLst>
                                    <p:set>
                                      <p:cBhvr>
                                        <p:cTn id="28" dur="1000">
                                          <p:stCondLst>
                                            <p:cond delay="0"/>
                                          </p:stCondLst>
                                        </p:cTn>
                                        <p:tgtEl>
                                          <p:spTgt spid="58"/>
                                        </p:tgtEl>
                                        <p:attrNameLst>
                                          <p:attrName>style.visibility</p:attrName>
                                        </p:attrNameLst>
                                      </p:cBhvr>
                                      <p:to>
                                        <p:strVal val="visible"/>
                                      </p:to>
                                    </p:set>
                                  </p:childTnLst>
                                  <p:subTnLst>
                                    <p:set>
                                      <p:cBhvr override="childStyle">
                                        <p:cTn dur="1" fill="hold" display="0" masterRel="sameClick" afterEffect="1">
                                          <p:stCondLst>
                                            <p:cond evt="end" delay="0">
                                              <p:tn val="27"/>
                                            </p:cond>
                                          </p:stCondLst>
                                        </p:cTn>
                                        <p:tgtEl>
                                          <p:spTgt spid="58"/>
                                        </p:tgtEl>
                                        <p:attrNameLst>
                                          <p:attrName>style.visibility</p:attrName>
                                        </p:attrNameLst>
                                      </p:cBhvr>
                                      <p:to>
                                        <p:strVal val="hidden"/>
                                      </p:to>
                                    </p:set>
                                  </p:subTnLst>
                                </p:cTn>
                              </p:par>
                            </p:childTnLst>
                          </p:cTn>
                        </p:par>
                        <p:par>
                          <p:cTn id="29" fill="hold">
                            <p:stCondLst>
                              <p:cond delay="7000"/>
                            </p:stCondLst>
                            <p:childTnLst>
                              <p:par>
                                <p:cTn id="30" presetID="11" presetClass="entr" presetSubtype="0" fill="hold" grpId="0" nodeType="afterEffect">
                                  <p:stCondLst>
                                    <p:cond delay="0"/>
                                  </p:stCondLst>
                                  <p:childTnLst>
                                    <p:set>
                                      <p:cBhvr>
                                        <p:cTn id="31" dur="1000">
                                          <p:stCondLst>
                                            <p:cond delay="0"/>
                                          </p:stCondLst>
                                        </p:cTn>
                                        <p:tgtEl>
                                          <p:spTgt spid="57"/>
                                        </p:tgtEl>
                                        <p:attrNameLst>
                                          <p:attrName>style.visibility</p:attrName>
                                        </p:attrNameLst>
                                      </p:cBhvr>
                                      <p:to>
                                        <p:strVal val="visible"/>
                                      </p:to>
                                    </p:set>
                                  </p:childTnLst>
                                  <p:subTnLst>
                                    <p:set>
                                      <p:cBhvr override="childStyle">
                                        <p:cTn dur="1" fill="hold" display="0" masterRel="sameClick" afterEffect="1">
                                          <p:stCondLst>
                                            <p:cond evt="end" delay="0">
                                              <p:tn val="30"/>
                                            </p:cond>
                                          </p:stCondLst>
                                        </p:cTn>
                                        <p:tgtEl>
                                          <p:spTgt spid="57"/>
                                        </p:tgtEl>
                                        <p:attrNameLst>
                                          <p:attrName>style.visibility</p:attrName>
                                        </p:attrNameLst>
                                      </p:cBhvr>
                                      <p:to>
                                        <p:strVal val="hidden"/>
                                      </p:to>
                                    </p:set>
                                  </p:subTnLst>
                                </p:cTn>
                              </p:par>
                            </p:childTnLst>
                          </p:cTn>
                        </p:par>
                        <p:par>
                          <p:cTn id="32" fill="hold">
                            <p:stCondLst>
                              <p:cond delay="8000"/>
                            </p:stCondLst>
                            <p:childTnLst>
                              <p:par>
                                <p:cTn id="33" presetID="11" presetClass="entr" presetSubtype="0" fill="hold" grpId="0" nodeType="afterEffect">
                                  <p:stCondLst>
                                    <p:cond delay="5000"/>
                                  </p:stCondLst>
                                  <p:childTnLst>
                                    <p:set>
                                      <p:cBhvr>
                                        <p:cTn id="34" dur="1000">
                                          <p:stCondLst>
                                            <p:cond delay="0"/>
                                          </p:stCondLst>
                                        </p:cTn>
                                        <p:tgtEl>
                                          <p:spTgt spid="59"/>
                                        </p:tgtEl>
                                        <p:attrNameLst>
                                          <p:attrName>style.visibility</p:attrName>
                                        </p:attrNameLst>
                                      </p:cBhvr>
                                      <p:to>
                                        <p:strVal val="visible"/>
                                      </p:to>
                                    </p:set>
                                  </p:childTnLst>
                                  <p:subTnLst>
                                    <p:set>
                                      <p:cBhvr override="childStyle">
                                        <p:cTn dur="1" fill="hold" display="0" masterRel="sameClick" afterEffect="1">
                                          <p:stCondLst>
                                            <p:cond evt="end" delay="0">
                                              <p:tn val="33"/>
                                            </p:cond>
                                          </p:stCondLst>
                                        </p:cTn>
                                        <p:tgtEl>
                                          <p:spTgt spid="59"/>
                                        </p:tgtEl>
                                        <p:attrNameLst>
                                          <p:attrName>style.visibility</p:attrName>
                                        </p:attrNameLst>
                                      </p:cBhvr>
                                      <p:to>
                                        <p:strVal val="hidden"/>
                                      </p:to>
                                    </p:set>
                                  </p:subTnLst>
                                </p:cTn>
                              </p:par>
                              <p:par>
                                <p:cTn id="35" presetID="9" presetClass="exit" presetSubtype="0" fill="hold" grpId="1" nodeType="withEffect">
                                  <p:stCondLst>
                                    <p:cond delay="500"/>
                                  </p:stCondLst>
                                  <p:childTnLst>
                                    <p:animEffect transition="out" filter="dissolve">
                                      <p:cBhvr>
                                        <p:cTn id="36" dur="500"/>
                                        <p:tgtEl>
                                          <p:spTgt spid="64"/>
                                        </p:tgtEl>
                                      </p:cBhvr>
                                    </p:animEffect>
                                    <p:set>
                                      <p:cBhvr>
                                        <p:cTn id="37" dur="1" fill="hold">
                                          <p:stCondLst>
                                            <p:cond delay="499"/>
                                          </p:stCondLst>
                                        </p:cTn>
                                        <p:tgtEl>
                                          <p:spTgt spid="64"/>
                                        </p:tgtEl>
                                        <p:attrNameLst>
                                          <p:attrName>style.visibility</p:attrName>
                                        </p:attrNameLst>
                                      </p:cBhvr>
                                      <p:to>
                                        <p:strVal val="hidden"/>
                                      </p:to>
                                    </p:set>
                                  </p:childTnLst>
                                </p:cTn>
                              </p:par>
                            </p:childTnLst>
                          </p:cTn>
                        </p:par>
                        <p:par>
                          <p:cTn id="38" fill="hold">
                            <p:stCondLst>
                              <p:cond delay="14000"/>
                            </p:stCondLst>
                            <p:childTnLst>
                              <p:par>
                                <p:cTn id="39" presetID="28" presetClass="entr" presetSubtype="0"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p:cTn id="41" dur="15000" fill="hold"/>
                                        <p:tgtEl>
                                          <p:spTgt spid="44"/>
                                        </p:tgtEl>
                                        <p:attrNameLst>
                                          <p:attrName>ppt_x</p:attrName>
                                        </p:attrNameLst>
                                      </p:cBhvr>
                                      <p:tavLst>
                                        <p:tav tm="0">
                                          <p:val>
                                            <p:strVal val="#ppt_x"/>
                                          </p:val>
                                        </p:tav>
                                        <p:tav tm="100000">
                                          <p:val>
                                            <p:strVal val="#ppt_x"/>
                                          </p:val>
                                        </p:tav>
                                      </p:tavLst>
                                    </p:anim>
                                    <p:anim calcmode="lin" valueType="num">
                                      <p:cBhvr>
                                        <p:cTn id="42" dur="15000" fill="hold"/>
                                        <p:tgtEl>
                                          <p:spTgt spid="44"/>
                                        </p:tgtEl>
                                        <p:attrNameLst>
                                          <p:attrName>ppt_y</p:attrName>
                                        </p:attrNameLst>
                                      </p:cBhvr>
                                      <p:tavLst>
                                        <p:tav tm="0">
                                          <p:val>
                                            <p:strVal val="#ppt_y+1"/>
                                          </p:val>
                                        </p:tav>
                                        <p:tav tm="100000">
                                          <p:val>
                                            <p:strVal val="#ppt_y-1"/>
                                          </p:val>
                                        </p:tav>
                                      </p:tavLst>
                                    </p:anim>
                                  </p:childTnLst>
                                </p:cTn>
                              </p:par>
                            </p:childTnLst>
                          </p:cTn>
                        </p:par>
                        <p:par>
                          <p:cTn id="43" fill="hold">
                            <p:stCondLst>
                              <p:cond delay="29000"/>
                            </p:stCondLst>
                            <p:childTnLst>
                              <p:par>
                                <p:cTn id="44" presetID="10" presetClass="entr" presetSubtype="0" fill="hold" nodeType="afterEffect">
                                  <p:stCondLst>
                                    <p:cond delay="0"/>
                                  </p:stCondLst>
                                  <p:childTnLst>
                                    <p:set>
                                      <p:cBhvr>
                                        <p:cTn id="45" dur="1" fill="hold">
                                          <p:stCondLst>
                                            <p:cond delay="0"/>
                                          </p:stCondLst>
                                        </p:cTn>
                                        <p:tgtEl>
                                          <p:spTgt spid="63"/>
                                        </p:tgtEl>
                                        <p:attrNameLst>
                                          <p:attrName>style.visibility</p:attrName>
                                        </p:attrNameLst>
                                      </p:cBhvr>
                                      <p:to>
                                        <p:strVal val="visible"/>
                                      </p:to>
                                    </p:set>
                                    <p:animEffect transition="in" filter="fade">
                                      <p:cBhvr>
                                        <p:cTn id="46" dur="3000"/>
                                        <p:tgtEl>
                                          <p:spTgt spid="63"/>
                                        </p:tgtEl>
                                      </p:cBhvr>
                                    </p:animEffect>
                                  </p:childTnLst>
                                  <p:subTnLst>
                                    <p:set>
                                      <p:cBhvr override="childStyle">
                                        <p:cTn dur="1" fill="hold" display="0" masterRel="sameClick" afterEffect="1">
                                          <p:stCondLst>
                                            <p:cond evt="end" delay="0">
                                              <p:tn val="44"/>
                                            </p:cond>
                                          </p:stCondLst>
                                        </p:cTn>
                                        <p:tgtEl>
                                          <p:spTgt spid="63"/>
                                        </p:tgtEl>
                                        <p:attrNameLst>
                                          <p:attrName>style.visibility</p:attrName>
                                        </p:attrNameLst>
                                      </p:cBhvr>
                                      <p:to>
                                        <p:strVal val="hidden"/>
                                      </p:to>
                                    </p:set>
                                  </p:subTnLst>
                                </p:cTn>
                              </p:par>
                            </p:childTnLst>
                          </p:cTn>
                        </p:par>
                        <p:par>
                          <p:cTn id="47" fill="hold">
                            <p:stCondLst>
                              <p:cond delay="32000"/>
                            </p:stCondLst>
                            <p:childTnLst>
                              <p:par>
                                <p:cTn id="48" presetID="11" presetClass="entr" presetSubtype="0" fill="hold" grpId="0" nodeType="afterEffect">
                                  <p:stCondLst>
                                    <p:cond delay="5000"/>
                                  </p:stCondLst>
                                  <p:childTnLst>
                                    <p:set>
                                      <p:cBhvr>
                                        <p:cTn id="49" dur="1000">
                                          <p:stCondLst>
                                            <p:cond delay="0"/>
                                          </p:stCondLst>
                                        </p:cTn>
                                        <p:tgtEl>
                                          <p:spTgt spid="60"/>
                                        </p:tgtEl>
                                        <p:attrNameLst>
                                          <p:attrName>style.visibility</p:attrName>
                                        </p:attrNameLst>
                                      </p:cBhvr>
                                      <p:to>
                                        <p:strVal val="visible"/>
                                      </p:to>
                                    </p:set>
                                  </p:childTnLst>
                                  <p:subTnLst>
                                    <p:set>
                                      <p:cBhvr override="childStyle">
                                        <p:cTn dur="1" fill="hold" display="0" masterRel="sameClick" afterEffect="1">
                                          <p:stCondLst>
                                            <p:cond evt="end" delay="0">
                                              <p:tn val="48"/>
                                            </p:cond>
                                          </p:stCondLst>
                                        </p:cTn>
                                        <p:tgtEl>
                                          <p:spTgt spid="60"/>
                                        </p:tgtEl>
                                        <p:attrNameLst>
                                          <p:attrName>style.visibility</p:attrName>
                                        </p:attrNameLst>
                                      </p:cBhvr>
                                      <p:to>
                                        <p:strVal val="hidden"/>
                                      </p:to>
                                    </p:set>
                                  </p:subTnLst>
                                </p:cTn>
                              </p:par>
                            </p:childTnLst>
                          </p:cTn>
                        </p:par>
                        <p:par>
                          <p:cTn id="50" fill="hold">
                            <p:stCondLst>
                              <p:cond delay="38000"/>
                            </p:stCondLst>
                            <p:childTnLst>
                              <p:par>
                                <p:cTn id="51" presetID="28" presetClass="entr" presetSubtype="0"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 calcmode="lin" valueType="num">
                                      <p:cBhvr>
                                        <p:cTn id="53" dur="15000" fill="hold"/>
                                        <p:tgtEl>
                                          <p:spTgt spid="45"/>
                                        </p:tgtEl>
                                        <p:attrNameLst>
                                          <p:attrName>ppt_x</p:attrName>
                                        </p:attrNameLst>
                                      </p:cBhvr>
                                      <p:tavLst>
                                        <p:tav tm="0">
                                          <p:val>
                                            <p:strVal val="#ppt_x"/>
                                          </p:val>
                                        </p:tav>
                                        <p:tav tm="100000">
                                          <p:val>
                                            <p:strVal val="#ppt_x"/>
                                          </p:val>
                                        </p:tav>
                                      </p:tavLst>
                                    </p:anim>
                                    <p:anim calcmode="lin" valueType="num">
                                      <p:cBhvr>
                                        <p:cTn id="54" dur="15000" fill="hold"/>
                                        <p:tgtEl>
                                          <p:spTgt spid="45"/>
                                        </p:tgtEl>
                                        <p:attrNameLst>
                                          <p:attrName>ppt_y</p:attrName>
                                        </p:attrNameLst>
                                      </p:cBhvr>
                                      <p:tavLst>
                                        <p:tav tm="0">
                                          <p:val>
                                            <p:strVal val="#ppt_y+1"/>
                                          </p:val>
                                        </p:tav>
                                        <p:tav tm="100000">
                                          <p:val>
                                            <p:strVal val="#ppt_y-1"/>
                                          </p:val>
                                        </p:tav>
                                      </p:tavLst>
                                    </p:anim>
                                  </p:childTnLst>
                                </p:cTn>
                              </p:par>
                            </p:childTnLst>
                          </p:cTn>
                        </p:par>
                        <p:par>
                          <p:cTn id="55" fill="hold">
                            <p:stCondLst>
                              <p:cond delay="53000"/>
                            </p:stCondLst>
                            <p:childTnLst>
                              <p:par>
                                <p:cTn id="56" presetID="11" presetClass="entr" presetSubtype="0" fill="hold" grpId="0" nodeType="afterEffect">
                                  <p:stCondLst>
                                    <p:cond delay="1000"/>
                                  </p:stCondLst>
                                  <p:childTnLst>
                                    <p:set>
                                      <p:cBhvr>
                                        <p:cTn id="57" dur="1000">
                                          <p:stCondLst>
                                            <p:cond delay="0"/>
                                          </p:stCondLst>
                                        </p:cTn>
                                        <p:tgtEl>
                                          <p:spTgt spid="46"/>
                                        </p:tgtEl>
                                        <p:attrNameLst>
                                          <p:attrName>style.visibility</p:attrName>
                                        </p:attrNameLst>
                                      </p:cBhvr>
                                      <p:to>
                                        <p:strVal val="visible"/>
                                      </p:to>
                                    </p:set>
                                  </p:childTnLst>
                                </p:cTn>
                              </p:par>
                            </p:childTnLst>
                          </p:cTn>
                        </p:par>
                        <p:par>
                          <p:cTn id="58" fill="hold">
                            <p:stCondLst>
                              <p:cond delay="55000"/>
                            </p:stCondLst>
                            <p:childTnLst>
                              <p:par>
                                <p:cTn id="59" presetID="11" presetClass="entr" presetSubtype="0" fill="hold" grpId="0" nodeType="afterEffect">
                                  <p:stCondLst>
                                    <p:cond delay="0"/>
                                  </p:stCondLst>
                                  <p:childTnLst>
                                    <p:set>
                                      <p:cBhvr>
                                        <p:cTn id="60" dur="1000">
                                          <p:stCondLst>
                                            <p:cond delay="0"/>
                                          </p:stCondLst>
                                        </p:cTn>
                                        <p:tgtEl>
                                          <p:spTgt spid="47"/>
                                        </p:tgtEl>
                                        <p:attrNameLst>
                                          <p:attrName>style.visibility</p:attrName>
                                        </p:attrNameLst>
                                      </p:cBhvr>
                                      <p:to>
                                        <p:strVal val="visible"/>
                                      </p:to>
                                    </p:set>
                                  </p:childTnLst>
                                  <p:subTnLst>
                                    <p:set>
                                      <p:cBhvr override="childStyle">
                                        <p:cTn dur="1" fill="hold" display="0" masterRel="sameClick" afterEffect="1">
                                          <p:stCondLst>
                                            <p:cond evt="end" delay="0">
                                              <p:tn val="59"/>
                                            </p:cond>
                                          </p:stCondLst>
                                        </p:cTn>
                                        <p:tgtEl>
                                          <p:spTgt spid="47"/>
                                        </p:tgtEl>
                                        <p:attrNameLst>
                                          <p:attrName>style.visibility</p:attrName>
                                        </p:attrNameLst>
                                      </p:cBhvr>
                                      <p:to>
                                        <p:strVal val="hidden"/>
                                      </p:to>
                                    </p:set>
                                  </p:subTnLst>
                                </p:cTn>
                              </p:par>
                            </p:childTnLst>
                          </p:cTn>
                        </p:par>
                        <p:par>
                          <p:cTn id="61" fill="hold">
                            <p:stCondLst>
                              <p:cond delay="56000"/>
                            </p:stCondLst>
                            <p:childTnLst>
                              <p:par>
                                <p:cTn id="62" presetID="11" presetClass="entr" presetSubtype="0" fill="hold" grpId="0" nodeType="afterEffect">
                                  <p:stCondLst>
                                    <p:cond delay="0"/>
                                  </p:stCondLst>
                                  <p:childTnLst>
                                    <p:set>
                                      <p:cBhvr>
                                        <p:cTn id="63" dur="1000">
                                          <p:stCondLst>
                                            <p:cond delay="0"/>
                                          </p:stCondLst>
                                        </p:cTn>
                                        <p:tgtEl>
                                          <p:spTgt spid="48"/>
                                        </p:tgtEl>
                                        <p:attrNameLst>
                                          <p:attrName>style.visibility</p:attrName>
                                        </p:attrNameLst>
                                      </p:cBhvr>
                                      <p:to>
                                        <p:strVal val="visible"/>
                                      </p:to>
                                    </p:set>
                                  </p:childTnLst>
                                  <p:subTnLst>
                                    <p:set>
                                      <p:cBhvr override="childStyle">
                                        <p:cTn dur="1" fill="hold" display="0" masterRel="sameClick" afterEffect="1">
                                          <p:stCondLst>
                                            <p:cond evt="end" delay="0">
                                              <p:tn val="62"/>
                                            </p:cond>
                                          </p:stCondLst>
                                        </p:cTn>
                                        <p:tgtEl>
                                          <p:spTgt spid="48"/>
                                        </p:tgtEl>
                                        <p:attrNameLst>
                                          <p:attrName>style.visibility</p:attrName>
                                        </p:attrNameLst>
                                      </p:cBhvr>
                                      <p:to>
                                        <p:strVal val="hidden"/>
                                      </p:to>
                                    </p:set>
                                  </p:subTnLst>
                                </p:cTn>
                              </p:par>
                            </p:childTnLst>
                          </p:cTn>
                        </p:par>
                        <p:par>
                          <p:cTn id="64" fill="hold">
                            <p:stCondLst>
                              <p:cond delay="57000"/>
                            </p:stCondLst>
                            <p:childTnLst>
                              <p:par>
                                <p:cTn id="65" presetID="11" presetClass="entr" presetSubtype="0" fill="hold" grpId="0" nodeType="afterEffect">
                                  <p:stCondLst>
                                    <p:cond delay="0"/>
                                  </p:stCondLst>
                                  <p:childTnLst>
                                    <p:set>
                                      <p:cBhvr>
                                        <p:cTn id="66" dur="1000">
                                          <p:stCondLst>
                                            <p:cond delay="0"/>
                                          </p:stCondLst>
                                        </p:cTn>
                                        <p:tgtEl>
                                          <p:spTgt spid="50"/>
                                        </p:tgtEl>
                                        <p:attrNameLst>
                                          <p:attrName>style.visibility</p:attrName>
                                        </p:attrNameLst>
                                      </p:cBhvr>
                                      <p:to>
                                        <p:strVal val="visible"/>
                                      </p:to>
                                    </p:set>
                                  </p:childTnLst>
                                  <p:subTnLst>
                                    <p:set>
                                      <p:cBhvr override="childStyle">
                                        <p:cTn dur="1" fill="hold" display="0" masterRel="sameClick" afterEffect="1">
                                          <p:stCondLst>
                                            <p:cond evt="end" delay="0">
                                              <p:tn val="65"/>
                                            </p:cond>
                                          </p:stCondLst>
                                        </p:cTn>
                                        <p:tgtEl>
                                          <p:spTgt spid="50"/>
                                        </p:tgtEl>
                                        <p:attrNameLst>
                                          <p:attrName>style.visibility</p:attrName>
                                        </p:attrNameLst>
                                      </p:cBhvr>
                                      <p:to>
                                        <p:strVal val="hidden"/>
                                      </p:to>
                                    </p:set>
                                  </p:subTnLst>
                                </p:cTn>
                              </p:par>
                            </p:childTnLst>
                          </p:cTn>
                        </p:par>
                        <p:par>
                          <p:cTn id="67" fill="hold">
                            <p:stCondLst>
                              <p:cond delay="58000"/>
                            </p:stCondLst>
                            <p:childTnLst>
                              <p:par>
                                <p:cTn id="68" presetID="11" presetClass="entr" presetSubtype="0" fill="hold" grpId="0" nodeType="afterEffect">
                                  <p:stCondLst>
                                    <p:cond delay="0"/>
                                  </p:stCondLst>
                                  <p:childTnLst>
                                    <p:set>
                                      <p:cBhvr>
                                        <p:cTn id="69" dur="1000">
                                          <p:stCondLst>
                                            <p:cond delay="0"/>
                                          </p:stCondLst>
                                        </p:cTn>
                                        <p:tgtEl>
                                          <p:spTgt spid="49"/>
                                        </p:tgtEl>
                                        <p:attrNameLst>
                                          <p:attrName>style.visibility</p:attrName>
                                        </p:attrNameLst>
                                      </p:cBhvr>
                                      <p:to>
                                        <p:strVal val="visible"/>
                                      </p:to>
                                    </p:set>
                                  </p:childTnLst>
                                  <p:subTnLst>
                                    <p:set>
                                      <p:cBhvr override="childStyle">
                                        <p:cTn dur="1" fill="hold" display="0" masterRel="sameClick" afterEffect="1">
                                          <p:stCondLst>
                                            <p:cond evt="end" delay="0">
                                              <p:tn val="68"/>
                                            </p:cond>
                                          </p:stCondLst>
                                        </p:cTn>
                                        <p:tgtEl>
                                          <p:spTgt spid="49"/>
                                        </p:tgtEl>
                                        <p:attrNameLst>
                                          <p:attrName>style.visibility</p:attrName>
                                        </p:attrNameLst>
                                      </p:cBhvr>
                                      <p:to>
                                        <p:strVal val="hidden"/>
                                      </p:to>
                                    </p:set>
                                  </p:subTnLst>
                                </p:cTn>
                              </p:par>
                            </p:childTnLst>
                          </p:cTn>
                        </p:par>
                        <p:par>
                          <p:cTn id="70" fill="hold">
                            <p:stCondLst>
                              <p:cond delay="59000"/>
                            </p:stCondLst>
                            <p:childTnLst>
                              <p:par>
                                <p:cTn id="71" presetID="9" presetClass="exit" presetSubtype="0" fill="hold" nodeType="afterEffect">
                                  <p:stCondLst>
                                    <p:cond delay="0"/>
                                  </p:stCondLst>
                                  <p:childTnLst>
                                    <p:animEffect transition="out" filter="dissolve">
                                      <p:cBhvr>
                                        <p:cTn id="72" dur="2000"/>
                                        <p:tgtEl>
                                          <p:spTgt spid="6"/>
                                        </p:tgtEl>
                                      </p:cBhvr>
                                    </p:animEffect>
                                    <p:set>
                                      <p:cBhvr>
                                        <p:cTn id="73" dur="1" fill="hold">
                                          <p:stCondLst>
                                            <p:cond delay="1999"/>
                                          </p:stCondLst>
                                        </p:cTn>
                                        <p:tgtEl>
                                          <p:spTgt spid="6"/>
                                        </p:tgtEl>
                                        <p:attrNameLst>
                                          <p:attrName>style.visibility</p:attrName>
                                        </p:attrNameLst>
                                      </p:cBhvr>
                                      <p:to>
                                        <p:strVal val="hidden"/>
                                      </p:to>
                                    </p:set>
                                  </p:childTnLst>
                                </p:cTn>
                              </p:par>
                            </p:childTnLst>
                          </p:cTn>
                        </p:par>
                        <p:par>
                          <p:cTn id="74" fill="hold">
                            <p:stCondLst>
                              <p:cond delay="61000"/>
                            </p:stCondLst>
                            <p:childTnLst>
                              <p:par>
                                <p:cTn id="75" presetID="9" presetClass="entr" presetSubtype="0" fill="hold" nodeType="afterEffect">
                                  <p:stCondLst>
                                    <p:cond delay="1000"/>
                                  </p:stCondLst>
                                  <p:childTnLst>
                                    <p:set>
                                      <p:cBhvr>
                                        <p:cTn id="76" dur="1" fill="hold">
                                          <p:stCondLst>
                                            <p:cond delay="0"/>
                                          </p:stCondLst>
                                        </p:cTn>
                                        <p:tgtEl>
                                          <p:spTgt spid="51"/>
                                        </p:tgtEl>
                                        <p:attrNameLst>
                                          <p:attrName>style.visibility</p:attrName>
                                        </p:attrNameLst>
                                      </p:cBhvr>
                                      <p:to>
                                        <p:strVal val="visible"/>
                                      </p:to>
                                    </p:set>
                                    <p:animEffect transition="in" filter="dissolve">
                                      <p:cBhvr>
                                        <p:cTn id="77" dur="500"/>
                                        <p:tgtEl>
                                          <p:spTgt spid="51"/>
                                        </p:tgtEl>
                                      </p:cBhvr>
                                    </p:animEffect>
                                  </p:childTnLst>
                                </p:cTn>
                              </p:par>
                            </p:childTnLst>
                          </p:cTn>
                        </p:par>
                        <p:par>
                          <p:cTn id="78" fill="hold">
                            <p:stCondLst>
                              <p:cond delay="62500"/>
                            </p:stCondLst>
                            <p:childTnLst>
                              <p:par>
                                <p:cTn id="79" presetID="1" presetClass="entr" presetSubtype="0" fill="hold" nodeType="afterEffect">
                                  <p:stCondLst>
                                    <p:cond delay="0"/>
                                  </p:stCondLst>
                                  <p:childTnLst>
                                    <p:set>
                                      <p:cBhvr>
                                        <p:cTn id="80"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46" grpId="0"/>
      <p:bldP spid="47" grpId="0"/>
      <p:bldP spid="48" grpId="0"/>
      <p:bldP spid="49" grpId="0"/>
      <p:bldP spid="50" grpId="0"/>
      <p:bldP spid="54" grpId="0"/>
      <p:bldP spid="55" grpId="0"/>
      <p:bldP spid="56" grpId="0"/>
      <p:bldP spid="57" grpId="0"/>
      <p:bldP spid="58" grpId="0"/>
      <p:bldP spid="59" grpId="0"/>
      <p:bldP spid="60" grpId="0"/>
      <p:bldP spid="61" grpId="0"/>
      <p:bldP spid="64" grpId="0"/>
      <p:bldP spid="64"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B3DA824-4CAA-4C53-9818-6F5D66CF326C}"/>
              </a:ext>
            </a:extLst>
          </p:cNvPr>
          <p:cNvSpPr txBox="1">
            <a:spLocks noRot="1" noChangeArrowheads="1"/>
          </p:cNvSpPr>
          <p:nvPr/>
        </p:nvSpPr>
        <p:spPr>
          <a:xfrm>
            <a:off x="1295636" y="1772816"/>
            <a:ext cx="6552728" cy="3312368"/>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pPr algn="ctr">
              <a:defRPr/>
            </a:pPr>
            <a:r>
              <a:rPr lang="de-DE" altLang="de-DE" sz="4800"/>
              <a:t>Schreiben Sie so viele Symbole wie möglich auf, an die Sie sich erinnern.</a:t>
            </a:r>
          </a:p>
        </p:txBody>
      </p:sp>
      <p:sp>
        <p:nvSpPr>
          <p:cNvPr id="6" name="AutoShape 7">
            <a:hlinkClick r:id="" action="ppaction://hlinkshowjump?jump=nextslide" highlightClick="1"/>
            <a:extLst>
              <a:ext uri="{FF2B5EF4-FFF2-40B4-BE49-F238E27FC236}">
                <a16:creationId xmlns:a16="http://schemas.microsoft.com/office/drawing/2014/main" id="{453AB320-550E-4E1F-B82D-5A40AE965273}"/>
              </a:ext>
            </a:extLst>
          </p:cNvPr>
          <p:cNvSpPr>
            <a:spLocks noChangeArrowheads="1"/>
          </p:cNvSpPr>
          <p:nvPr/>
        </p:nvSpPr>
        <p:spPr bwMode="auto">
          <a:xfrm>
            <a:off x="7866578" y="5949280"/>
            <a:ext cx="1143000" cy="738188"/>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de-DE" altLang="de-DE" sz="1200" dirty="0">
                <a:latin typeface="+mn-lt"/>
              </a:rPr>
              <a:t>Klicken</a:t>
            </a:r>
            <a:r>
              <a:rPr lang="en-US" altLang="de-DE" sz="1200" dirty="0">
                <a:latin typeface="+mn-lt"/>
              </a:rPr>
              <a:t> Sie um </a:t>
            </a:r>
            <a:r>
              <a:rPr lang="en-US" altLang="de-DE" sz="1200" dirty="0" err="1">
                <a:latin typeface="+mn-lt"/>
              </a:rPr>
              <a:t>zur</a:t>
            </a:r>
            <a:r>
              <a:rPr lang="en-US" altLang="de-DE" sz="1200" dirty="0">
                <a:latin typeface="+mn-lt"/>
              </a:rPr>
              <a:t> </a:t>
            </a:r>
            <a:r>
              <a:rPr lang="en-US" altLang="de-DE" sz="1200" dirty="0" err="1">
                <a:latin typeface="+mn-lt"/>
              </a:rPr>
              <a:t>nächsten</a:t>
            </a:r>
            <a:r>
              <a:rPr lang="en-US" altLang="de-DE" sz="1200" dirty="0">
                <a:latin typeface="+mn-lt"/>
              </a:rPr>
              <a:t> </a:t>
            </a:r>
            <a:r>
              <a:rPr lang="en-US" altLang="de-DE" sz="1200" dirty="0" err="1">
                <a:latin typeface="+mn-lt"/>
              </a:rPr>
              <a:t>Folie</a:t>
            </a:r>
            <a:r>
              <a:rPr lang="en-US" altLang="de-DE" sz="1200" dirty="0">
                <a:latin typeface="+mn-lt"/>
              </a:rPr>
              <a:t> </a:t>
            </a:r>
            <a:r>
              <a:rPr lang="en-US" altLang="de-DE" sz="1200" dirty="0" err="1">
                <a:latin typeface="+mn-lt"/>
              </a:rPr>
              <a:t>zu</a:t>
            </a:r>
            <a:r>
              <a:rPr lang="en-US" altLang="de-DE" sz="1200" dirty="0">
                <a:latin typeface="+mn-lt"/>
              </a:rPr>
              <a:t> </a:t>
            </a:r>
            <a:r>
              <a:rPr lang="en-US" altLang="de-DE" sz="1200" dirty="0" err="1">
                <a:latin typeface="+mn-lt"/>
              </a:rPr>
              <a:t>kommen</a:t>
            </a:r>
            <a:endParaRPr lang="en-US" altLang="de-DE" sz="1200" dirty="0">
              <a:latin typeface="+mn-lt"/>
            </a:endParaRPr>
          </a:p>
        </p:txBody>
      </p:sp>
      <p:sp>
        <p:nvSpPr>
          <p:cNvPr id="7" name="Text Box 6">
            <a:extLst>
              <a:ext uri="{FF2B5EF4-FFF2-40B4-BE49-F238E27FC236}">
                <a16:creationId xmlns:a16="http://schemas.microsoft.com/office/drawing/2014/main" id="{96AC2720-458C-4BF7-8463-1409F9A86568}"/>
              </a:ext>
            </a:extLst>
          </p:cNvPr>
          <p:cNvSpPr txBox="1">
            <a:spLocks noChangeArrowheads="1"/>
          </p:cNvSpPr>
          <p:nvPr/>
        </p:nvSpPr>
        <p:spPr bwMode="auto">
          <a:xfrm>
            <a:off x="0" y="914400"/>
            <a:ext cx="6365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ltLang="de-DE" dirty="0"/>
              <a:t>Click</a:t>
            </a:r>
          </a:p>
        </p:txBody>
      </p:sp>
    </p:spTree>
    <p:extLst>
      <p:ext uri="{BB962C8B-B14F-4D97-AF65-F5344CB8AC3E}">
        <p14:creationId xmlns:p14="http://schemas.microsoft.com/office/powerpoint/2010/main" val="647895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A1578B-7301-4D8F-AD28-EB0E022347B8}"/>
              </a:ext>
            </a:extLst>
          </p:cNvPr>
          <p:cNvSpPr>
            <a:spLocks noGrp="1"/>
          </p:cNvSpPr>
          <p:nvPr>
            <p:ph type="title"/>
          </p:nvPr>
        </p:nvSpPr>
        <p:spPr/>
        <p:txBody>
          <a:bodyPr>
            <a:normAutofit fontScale="90000"/>
          </a:bodyPr>
          <a:lstStyle/>
          <a:p>
            <a:r>
              <a:rPr lang="de-DE" dirty="0"/>
              <a:t>Prüfen Sie Ihre Antworten</a:t>
            </a:r>
          </a:p>
        </p:txBody>
      </p:sp>
      <p:grpSp>
        <p:nvGrpSpPr>
          <p:cNvPr id="4" name="Group 42">
            <a:extLst>
              <a:ext uri="{FF2B5EF4-FFF2-40B4-BE49-F238E27FC236}">
                <a16:creationId xmlns:a16="http://schemas.microsoft.com/office/drawing/2014/main" id="{65615D63-B70F-4C63-94F7-3A443B7AD8CE}"/>
              </a:ext>
            </a:extLst>
          </p:cNvPr>
          <p:cNvGrpSpPr>
            <a:grpSpLocks/>
          </p:cNvGrpSpPr>
          <p:nvPr/>
        </p:nvGrpSpPr>
        <p:grpSpPr bwMode="auto">
          <a:xfrm>
            <a:off x="2393950" y="1412776"/>
            <a:ext cx="4356100" cy="4683125"/>
            <a:chOff x="1635" y="1094"/>
            <a:chExt cx="2744" cy="2950"/>
          </a:xfrm>
        </p:grpSpPr>
        <p:sp>
          <p:nvSpPr>
            <p:cNvPr id="5" name="Rectangle 3">
              <a:extLst>
                <a:ext uri="{FF2B5EF4-FFF2-40B4-BE49-F238E27FC236}">
                  <a16:creationId xmlns:a16="http://schemas.microsoft.com/office/drawing/2014/main" id="{A1B6D80F-E7AB-4A77-A27F-6BA6B87138B3}"/>
                </a:ext>
              </a:extLst>
            </p:cNvPr>
            <p:cNvSpPr>
              <a:spLocks noChangeArrowheads="1"/>
            </p:cNvSpPr>
            <p:nvPr/>
          </p:nvSpPr>
          <p:spPr bwMode="auto">
            <a:xfrm>
              <a:off x="1635" y="1110"/>
              <a:ext cx="455" cy="2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ltLang="de-DE" sz="3200">
                  <a:latin typeface="Times New Roman" panose="02020603050405020304" pitchFamily="18" charset="0"/>
                </a:rPr>
                <a:t>1. -</a:t>
              </a:r>
            </a:p>
            <a:p>
              <a:endParaRPr lang="en-US" altLang="de-DE" sz="3200">
                <a:latin typeface="Times New Roman" panose="02020603050405020304" pitchFamily="18" charset="0"/>
              </a:endParaRPr>
            </a:p>
            <a:p>
              <a:r>
                <a:rPr lang="en-US" altLang="de-DE" sz="3200">
                  <a:latin typeface="Times New Roman" panose="02020603050405020304" pitchFamily="18" charset="0"/>
                </a:rPr>
                <a:t>2. -</a:t>
              </a:r>
            </a:p>
            <a:p>
              <a:endParaRPr lang="en-US" altLang="de-DE" sz="3200">
                <a:latin typeface="Times New Roman" panose="02020603050405020304" pitchFamily="18" charset="0"/>
              </a:endParaRPr>
            </a:p>
            <a:p>
              <a:r>
                <a:rPr lang="en-US" altLang="de-DE" sz="3200">
                  <a:latin typeface="Times New Roman" panose="02020603050405020304" pitchFamily="18" charset="0"/>
                </a:rPr>
                <a:t>3. -</a:t>
              </a:r>
            </a:p>
            <a:p>
              <a:endParaRPr lang="en-US" altLang="de-DE" sz="3200">
                <a:latin typeface="Times New Roman" panose="02020603050405020304" pitchFamily="18" charset="0"/>
              </a:endParaRPr>
            </a:p>
            <a:p>
              <a:r>
                <a:rPr lang="en-US" altLang="de-DE" sz="3200">
                  <a:latin typeface="Times New Roman" panose="02020603050405020304" pitchFamily="18" charset="0"/>
                </a:rPr>
                <a:t>4. -</a:t>
              </a:r>
            </a:p>
            <a:p>
              <a:endParaRPr lang="en-US" altLang="de-DE" sz="3200">
                <a:latin typeface="Times New Roman" panose="02020603050405020304" pitchFamily="18" charset="0"/>
              </a:endParaRPr>
            </a:p>
            <a:p>
              <a:r>
                <a:rPr lang="en-US" altLang="de-DE" sz="3200">
                  <a:latin typeface="Times New Roman" panose="02020603050405020304" pitchFamily="18" charset="0"/>
                </a:rPr>
                <a:t>5. -</a:t>
              </a:r>
            </a:p>
          </p:txBody>
        </p:sp>
        <p:sp>
          <p:nvSpPr>
            <p:cNvPr id="6" name="Rectangle 4">
              <a:extLst>
                <a:ext uri="{FF2B5EF4-FFF2-40B4-BE49-F238E27FC236}">
                  <a16:creationId xmlns:a16="http://schemas.microsoft.com/office/drawing/2014/main" id="{EF6958E9-0056-41CE-B7DB-CAE055AEB636}"/>
                </a:ext>
              </a:extLst>
            </p:cNvPr>
            <p:cNvSpPr>
              <a:spLocks noChangeArrowheads="1"/>
            </p:cNvSpPr>
            <p:nvPr/>
          </p:nvSpPr>
          <p:spPr bwMode="auto">
            <a:xfrm>
              <a:off x="3297" y="1110"/>
              <a:ext cx="1082" cy="2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ltLang="de-DE" sz="3200">
                  <a:latin typeface="Times New Roman" panose="02020603050405020304" pitchFamily="18" charset="0"/>
                </a:rPr>
                <a:t>6. -</a:t>
              </a:r>
            </a:p>
            <a:p>
              <a:endParaRPr lang="en-US" altLang="de-DE" sz="3200">
                <a:latin typeface="Times New Roman" panose="02020603050405020304" pitchFamily="18" charset="0"/>
              </a:endParaRPr>
            </a:p>
            <a:p>
              <a:r>
                <a:rPr lang="en-US" altLang="de-DE" sz="3200">
                  <a:latin typeface="Times New Roman" panose="02020603050405020304" pitchFamily="18" charset="0"/>
                </a:rPr>
                <a:t>7. -</a:t>
              </a:r>
            </a:p>
            <a:p>
              <a:endParaRPr lang="en-US" altLang="de-DE" sz="3200">
                <a:latin typeface="Times New Roman" panose="02020603050405020304" pitchFamily="18" charset="0"/>
              </a:endParaRPr>
            </a:p>
            <a:p>
              <a:r>
                <a:rPr lang="en-US" altLang="de-DE" sz="3200">
                  <a:latin typeface="Times New Roman" panose="02020603050405020304" pitchFamily="18" charset="0"/>
                </a:rPr>
                <a:t>8. -</a:t>
              </a:r>
            </a:p>
            <a:p>
              <a:endParaRPr lang="en-US" altLang="de-DE" sz="3200">
                <a:latin typeface="Times New Roman" panose="02020603050405020304" pitchFamily="18" charset="0"/>
              </a:endParaRPr>
            </a:p>
            <a:p>
              <a:r>
                <a:rPr lang="en-US" altLang="de-DE" sz="3200">
                  <a:latin typeface="Times New Roman" panose="02020603050405020304" pitchFamily="18" charset="0"/>
                </a:rPr>
                <a:t>9. -</a:t>
              </a:r>
            </a:p>
            <a:p>
              <a:endParaRPr lang="en-US" altLang="de-DE" sz="3200">
                <a:latin typeface="Times New Roman" panose="02020603050405020304" pitchFamily="18" charset="0"/>
              </a:endParaRPr>
            </a:p>
            <a:p>
              <a:r>
                <a:rPr lang="en-US" altLang="de-DE" sz="3200">
                  <a:latin typeface="Times New Roman" panose="02020603050405020304" pitchFamily="18" charset="0"/>
                </a:rPr>
                <a:t>10. -</a:t>
              </a:r>
              <a:r>
                <a:rPr lang="en-US" altLang="de-DE" sz="4400">
                  <a:latin typeface="Times New Roman" panose="02020603050405020304" pitchFamily="18" charset="0"/>
                </a:rPr>
                <a:t>   </a:t>
              </a:r>
              <a:r>
                <a:rPr lang="en-US" altLang="de-DE" sz="4400">
                  <a:latin typeface="Arial" panose="020B0604020202020204" pitchFamily="34" charset="0"/>
                </a:rPr>
                <a:t>X</a:t>
              </a:r>
            </a:p>
          </p:txBody>
        </p:sp>
        <p:sp>
          <p:nvSpPr>
            <p:cNvPr id="7" name="Line 6">
              <a:extLst>
                <a:ext uri="{FF2B5EF4-FFF2-40B4-BE49-F238E27FC236}">
                  <a16:creationId xmlns:a16="http://schemas.microsoft.com/office/drawing/2014/main" id="{60AEB5C4-C7A7-49A4-9438-ECAA213B003E}"/>
                </a:ext>
              </a:extLst>
            </p:cNvPr>
            <p:cNvSpPr>
              <a:spLocks noChangeShapeType="1"/>
            </p:cNvSpPr>
            <p:nvPr/>
          </p:nvSpPr>
          <p:spPr bwMode="auto">
            <a:xfrm>
              <a:off x="2545" y="1094"/>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 name="Line 7">
              <a:extLst>
                <a:ext uri="{FF2B5EF4-FFF2-40B4-BE49-F238E27FC236}">
                  <a16:creationId xmlns:a16="http://schemas.microsoft.com/office/drawing/2014/main" id="{73356D75-678B-4402-A7F2-9237AE3A692E}"/>
                </a:ext>
              </a:extLst>
            </p:cNvPr>
            <p:cNvSpPr>
              <a:spLocks noChangeShapeType="1"/>
            </p:cNvSpPr>
            <p:nvPr/>
          </p:nvSpPr>
          <p:spPr bwMode="auto">
            <a:xfrm flipH="1">
              <a:off x="2163" y="1476"/>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9" name="Line 9">
              <a:extLst>
                <a:ext uri="{FF2B5EF4-FFF2-40B4-BE49-F238E27FC236}">
                  <a16:creationId xmlns:a16="http://schemas.microsoft.com/office/drawing/2014/main" id="{6B96675C-0201-41C4-A2C2-0254D7A83E53}"/>
                </a:ext>
              </a:extLst>
            </p:cNvPr>
            <p:cNvSpPr>
              <a:spLocks noChangeShapeType="1"/>
            </p:cNvSpPr>
            <p:nvPr/>
          </p:nvSpPr>
          <p:spPr bwMode="auto">
            <a:xfrm>
              <a:off x="2545" y="1754"/>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 name="Line 10">
              <a:extLst>
                <a:ext uri="{FF2B5EF4-FFF2-40B4-BE49-F238E27FC236}">
                  <a16:creationId xmlns:a16="http://schemas.microsoft.com/office/drawing/2014/main" id="{EC464883-FB78-41BC-8C83-872B58A0EE2C}"/>
                </a:ext>
              </a:extLst>
            </p:cNvPr>
            <p:cNvSpPr>
              <a:spLocks noChangeShapeType="1"/>
            </p:cNvSpPr>
            <p:nvPr/>
          </p:nvSpPr>
          <p:spPr bwMode="auto">
            <a:xfrm flipH="1">
              <a:off x="2163" y="2136"/>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 name="Line 11">
              <a:extLst>
                <a:ext uri="{FF2B5EF4-FFF2-40B4-BE49-F238E27FC236}">
                  <a16:creationId xmlns:a16="http://schemas.microsoft.com/office/drawing/2014/main" id="{DB1A5499-5BFD-44D1-9C26-9CE52922805B}"/>
                </a:ext>
              </a:extLst>
            </p:cNvPr>
            <p:cNvSpPr>
              <a:spLocks noChangeShapeType="1"/>
            </p:cNvSpPr>
            <p:nvPr/>
          </p:nvSpPr>
          <p:spPr bwMode="auto">
            <a:xfrm flipV="1">
              <a:off x="2177" y="1764"/>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 name="Line 13">
              <a:extLst>
                <a:ext uri="{FF2B5EF4-FFF2-40B4-BE49-F238E27FC236}">
                  <a16:creationId xmlns:a16="http://schemas.microsoft.com/office/drawing/2014/main" id="{CF8A8551-48B6-4777-8B69-33A323608694}"/>
                </a:ext>
              </a:extLst>
            </p:cNvPr>
            <p:cNvSpPr>
              <a:spLocks noChangeShapeType="1"/>
            </p:cNvSpPr>
            <p:nvPr/>
          </p:nvSpPr>
          <p:spPr bwMode="auto">
            <a:xfrm>
              <a:off x="2545" y="3542"/>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3" name="Line 14">
              <a:extLst>
                <a:ext uri="{FF2B5EF4-FFF2-40B4-BE49-F238E27FC236}">
                  <a16:creationId xmlns:a16="http://schemas.microsoft.com/office/drawing/2014/main" id="{89AF9C93-78AD-45D3-8ADD-D508A9E9CD43}"/>
                </a:ext>
              </a:extLst>
            </p:cNvPr>
            <p:cNvSpPr>
              <a:spLocks noChangeShapeType="1"/>
            </p:cNvSpPr>
            <p:nvPr/>
          </p:nvSpPr>
          <p:spPr bwMode="auto">
            <a:xfrm flipH="1">
              <a:off x="2163" y="3924"/>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4" name="Line 15">
              <a:extLst>
                <a:ext uri="{FF2B5EF4-FFF2-40B4-BE49-F238E27FC236}">
                  <a16:creationId xmlns:a16="http://schemas.microsoft.com/office/drawing/2014/main" id="{D7E8E627-43FF-4548-B74C-231D48A90D42}"/>
                </a:ext>
              </a:extLst>
            </p:cNvPr>
            <p:cNvSpPr>
              <a:spLocks noChangeShapeType="1"/>
            </p:cNvSpPr>
            <p:nvPr/>
          </p:nvSpPr>
          <p:spPr bwMode="auto">
            <a:xfrm flipV="1">
              <a:off x="2177" y="3552"/>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5" name="Line 16">
              <a:extLst>
                <a:ext uri="{FF2B5EF4-FFF2-40B4-BE49-F238E27FC236}">
                  <a16:creationId xmlns:a16="http://schemas.microsoft.com/office/drawing/2014/main" id="{F23B0365-D2A9-4C28-AFE6-F53C4AAA21CA}"/>
                </a:ext>
              </a:extLst>
            </p:cNvPr>
            <p:cNvSpPr>
              <a:spLocks noChangeShapeType="1"/>
            </p:cNvSpPr>
            <p:nvPr/>
          </p:nvSpPr>
          <p:spPr bwMode="auto">
            <a:xfrm>
              <a:off x="2163" y="3548"/>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6" name="Line 18">
              <a:extLst>
                <a:ext uri="{FF2B5EF4-FFF2-40B4-BE49-F238E27FC236}">
                  <a16:creationId xmlns:a16="http://schemas.microsoft.com/office/drawing/2014/main" id="{E705E12B-F82B-4876-8E54-F7E46C35957F}"/>
                </a:ext>
              </a:extLst>
            </p:cNvPr>
            <p:cNvSpPr>
              <a:spLocks noChangeShapeType="1"/>
            </p:cNvSpPr>
            <p:nvPr/>
          </p:nvSpPr>
          <p:spPr bwMode="auto">
            <a:xfrm>
              <a:off x="2545" y="2972"/>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7" name="Line 19">
              <a:extLst>
                <a:ext uri="{FF2B5EF4-FFF2-40B4-BE49-F238E27FC236}">
                  <a16:creationId xmlns:a16="http://schemas.microsoft.com/office/drawing/2014/main" id="{0323111C-07B0-4613-AC3F-081A256B9CF4}"/>
                </a:ext>
              </a:extLst>
            </p:cNvPr>
            <p:cNvSpPr>
              <a:spLocks noChangeShapeType="1"/>
            </p:cNvSpPr>
            <p:nvPr/>
          </p:nvSpPr>
          <p:spPr bwMode="auto">
            <a:xfrm flipH="1">
              <a:off x="2163" y="3354"/>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8" name="Line 20">
              <a:extLst>
                <a:ext uri="{FF2B5EF4-FFF2-40B4-BE49-F238E27FC236}">
                  <a16:creationId xmlns:a16="http://schemas.microsoft.com/office/drawing/2014/main" id="{E889944F-1C92-45B4-AAB1-DAACBF4BE86E}"/>
                </a:ext>
              </a:extLst>
            </p:cNvPr>
            <p:cNvSpPr>
              <a:spLocks noChangeShapeType="1"/>
            </p:cNvSpPr>
            <p:nvPr/>
          </p:nvSpPr>
          <p:spPr bwMode="auto">
            <a:xfrm>
              <a:off x="2163" y="2978"/>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 name="Line 22">
              <a:extLst>
                <a:ext uri="{FF2B5EF4-FFF2-40B4-BE49-F238E27FC236}">
                  <a16:creationId xmlns:a16="http://schemas.microsoft.com/office/drawing/2014/main" id="{76D7299B-9AE5-4684-BE30-8DCEC3892B46}"/>
                </a:ext>
              </a:extLst>
            </p:cNvPr>
            <p:cNvSpPr>
              <a:spLocks noChangeShapeType="1"/>
            </p:cNvSpPr>
            <p:nvPr/>
          </p:nvSpPr>
          <p:spPr bwMode="auto">
            <a:xfrm flipH="1">
              <a:off x="2163" y="2700"/>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 name="Line 23">
              <a:extLst>
                <a:ext uri="{FF2B5EF4-FFF2-40B4-BE49-F238E27FC236}">
                  <a16:creationId xmlns:a16="http://schemas.microsoft.com/office/drawing/2014/main" id="{DC8FEA3D-A14A-4DE1-AA42-EC10D214F054}"/>
                </a:ext>
              </a:extLst>
            </p:cNvPr>
            <p:cNvSpPr>
              <a:spLocks noChangeShapeType="1"/>
            </p:cNvSpPr>
            <p:nvPr/>
          </p:nvSpPr>
          <p:spPr bwMode="auto">
            <a:xfrm flipV="1">
              <a:off x="2177" y="2328"/>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1" name="Line 25">
              <a:extLst>
                <a:ext uri="{FF2B5EF4-FFF2-40B4-BE49-F238E27FC236}">
                  <a16:creationId xmlns:a16="http://schemas.microsoft.com/office/drawing/2014/main" id="{B831A73F-7FA8-4C6A-9012-BCDC5F2E14E5}"/>
                </a:ext>
              </a:extLst>
            </p:cNvPr>
            <p:cNvSpPr>
              <a:spLocks noChangeShapeType="1"/>
            </p:cNvSpPr>
            <p:nvPr/>
          </p:nvSpPr>
          <p:spPr bwMode="auto">
            <a:xfrm flipH="1">
              <a:off x="3966" y="1494"/>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2" name="Line 26">
              <a:extLst>
                <a:ext uri="{FF2B5EF4-FFF2-40B4-BE49-F238E27FC236}">
                  <a16:creationId xmlns:a16="http://schemas.microsoft.com/office/drawing/2014/main" id="{4E6B852E-6D9B-45C7-832E-2BD077281886}"/>
                </a:ext>
              </a:extLst>
            </p:cNvPr>
            <p:cNvSpPr>
              <a:spLocks noChangeShapeType="1"/>
            </p:cNvSpPr>
            <p:nvPr/>
          </p:nvSpPr>
          <p:spPr bwMode="auto">
            <a:xfrm flipV="1">
              <a:off x="3980" y="1122"/>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3" name="Line 27">
              <a:extLst>
                <a:ext uri="{FF2B5EF4-FFF2-40B4-BE49-F238E27FC236}">
                  <a16:creationId xmlns:a16="http://schemas.microsoft.com/office/drawing/2014/main" id="{58254F85-27C1-4D0B-BE4C-4A84DC66C5E4}"/>
                </a:ext>
              </a:extLst>
            </p:cNvPr>
            <p:cNvSpPr>
              <a:spLocks noChangeShapeType="1"/>
            </p:cNvSpPr>
            <p:nvPr/>
          </p:nvSpPr>
          <p:spPr bwMode="auto">
            <a:xfrm>
              <a:off x="3966" y="1118"/>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4" name="Line 29">
              <a:extLst>
                <a:ext uri="{FF2B5EF4-FFF2-40B4-BE49-F238E27FC236}">
                  <a16:creationId xmlns:a16="http://schemas.microsoft.com/office/drawing/2014/main" id="{E67482C4-2AA8-490F-AE70-3D17013A3C15}"/>
                </a:ext>
              </a:extLst>
            </p:cNvPr>
            <p:cNvSpPr>
              <a:spLocks noChangeShapeType="1"/>
            </p:cNvSpPr>
            <p:nvPr/>
          </p:nvSpPr>
          <p:spPr bwMode="auto">
            <a:xfrm>
              <a:off x="4348" y="1772"/>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5" name="Line 30">
              <a:extLst>
                <a:ext uri="{FF2B5EF4-FFF2-40B4-BE49-F238E27FC236}">
                  <a16:creationId xmlns:a16="http://schemas.microsoft.com/office/drawing/2014/main" id="{64809D88-71B0-4BE8-819B-2A40239E349F}"/>
                </a:ext>
              </a:extLst>
            </p:cNvPr>
            <p:cNvSpPr>
              <a:spLocks noChangeShapeType="1"/>
            </p:cNvSpPr>
            <p:nvPr/>
          </p:nvSpPr>
          <p:spPr bwMode="auto">
            <a:xfrm>
              <a:off x="3966" y="1778"/>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6" name="Line 32">
              <a:extLst>
                <a:ext uri="{FF2B5EF4-FFF2-40B4-BE49-F238E27FC236}">
                  <a16:creationId xmlns:a16="http://schemas.microsoft.com/office/drawing/2014/main" id="{A1E80D4D-8558-475D-A3FC-B973946CA4CB}"/>
                </a:ext>
              </a:extLst>
            </p:cNvPr>
            <p:cNvSpPr>
              <a:spLocks noChangeShapeType="1"/>
            </p:cNvSpPr>
            <p:nvPr/>
          </p:nvSpPr>
          <p:spPr bwMode="auto">
            <a:xfrm flipV="1">
              <a:off x="3984" y="2976"/>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7" name="Line 33">
              <a:extLst>
                <a:ext uri="{FF2B5EF4-FFF2-40B4-BE49-F238E27FC236}">
                  <a16:creationId xmlns:a16="http://schemas.microsoft.com/office/drawing/2014/main" id="{B0EE9195-A66D-4612-B117-7FFB31BD988B}"/>
                </a:ext>
              </a:extLst>
            </p:cNvPr>
            <p:cNvSpPr>
              <a:spLocks noChangeShapeType="1"/>
            </p:cNvSpPr>
            <p:nvPr/>
          </p:nvSpPr>
          <p:spPr bwMode="auto">
            <a:xfrm>
              <a:off x="3966" y="2996"/>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8" name="Line 35">
              <a:extLst>
                <a:ext uri="{FF2B5EF4-FFF2-40B4-BE49-F238E27FC236}">
                  <a16:creationId xmlns:a16="http://schemas.microsoft.com/office/drawing/2014/main" id="{3C5908A0-D536-416D-B414-A430B3212378}"/>
                </a:ext>
              </a:extLst>
            </p:cNvPr>
            <p:cNvSpPr>
              <a:spLocks noChangeShapeType="1"/>
            </p:cNvSpPr>
            <p:nvPr/>
          </p:nvSpPr>
          <p:spPr bwMode="auto">
            <a:xfrm>
              <a:off x="4348" y="2336"/>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9" name="Line 36">
              <a:extLst>
                <a:ext uri="{FF2B5EF4-FFF2-40B4-BE49-F238E27FC236}">
                  <a16:creationId xmlns:a16="http://schemas.microsoft.com/office/drawing/2014/main" id="{52F03437-3819-4B6A-A625-CD8CFCACB9F0}"/>
                </a:ext>
              </a:extLst>
            </p:cNvPr>
            <p:cNvSpPr>
              <a:spLocks noChangeShapeType="1"/>
            </p:cNvSpPr>
            <p:nvPr/>
          </p:nvSpPr>
          <p:spPr bwMode="auto">
            <a:xfrm flipV="1">
              <a:off x="3980" y="2346"/>
              <a:ext cx="0" cy="37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 name="Line 37">
              <a:extLst>
                <a:ext uri="{FF2B5EF4-FFF2-40B4-BE49-F238E27FC236}">
                  <a16:creationId xmlns:a16="http://schemas.microsoft.com/office/drawing/2014/main" id="{A5191BCF-AA16-4DB1-A821-BC3BD28A1EEB}"/>
                </a:ext>
              </a:extLst>
            </p:cNvPr>
            <p:cNvSpPr>
              <a:spLocks noChangeShapeType="1"/>
            </p:cNvSpPr>
            <p:nvPr/>
          </p:nvSpPr>
          <p:spPr bwMode="auto">
            <a:xfrm>
              <a:off x="3966" y="2342"/>
              <a:ext cx="3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
        <p:nvSpPr>
          <p:cNvPr id="58" name="AutoShape 7">
            <a:hlinkClick r:id="" action="ppaction://hlinkshowjump?jump=nextslide" highlightClick="1"/>
            <a:extLst>
              <a:ext uri="{FF2B5EF4-FFF2-40B4-BE49-F238E27FC236}">
                <a16:creationId xmlns:a16="http://schemas.microsoft.com/office/drawing/2014/main" id="{8BBA9851-65B4-402F-9E23-DF8277D81C90}"/>
              </a:ext>
            </a:extLst>
          </p:cNvPr>
          <p:cNvSpPr>
            <a:spLocks noChangeArrowheads="1"/>
          </p:cNvSpPr>
          <p:nvPr/>
        </p:nvSpPr>
        <p:spPr bwMode="auto">
          <a:xfrm>
            <a:off x="7887714" y="6021288"/>
            <a:ext cx="1143000" cy="738188"/>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de-DE" altLang="de-DE" sz="1200" dirty="0">
                <a:latin typeface="+mn-lt"/>
              </a:rPr>
              <a:t>Klicken</a:t>
            </a:r>
            <a:r>
              <a:rPr lang="en-US" altLang="de-DE" sz="1200" dirty="0">
                <a:latin typeface="+mn-lt"/>
              </a:rPr>
              <a:t> Sie </a:t>
            </a:r>
            <a:r>
              <a:rPr lang="en-US" altLang="de-DE" sz="1200" dirty="0" err="1">
                <a:latin typeface="+mn-lt"/>
              </a:rPr>
              <a:t>zum</a:t>
            </a:r>
            <a:r>
              <a:rPr lang="en-US" altLang="de-DE" sz="1200" dirty="0">
                <a:latin typeface="+mn-lt"/>
              </a:rPr>
              <a:t> </a:t>
            </a:r>
            <a:r>
              <a:rPr lang="en-US" altLang="de-DE" sz="1200" dirty="0" err="1">
                <a:latin typeface="+mn-lt"/>
              </a:rPr>
              <a:t>Rückblick</a:t>
            </a:r>
            <a:r>
              <a:rPr lang="en-US" altLang="de-DE" sz="1200" dirty="0">
                <a:latin typeface="+mn-lt"/>
              </a:rPr>
              <a:t> auf die </a:t>
            </a:r>
            <a:r>
              <a:rPr lang="en-US" altLang="de-DE" sz="1200" dirty="0" err="1">
                <a:latin typeface="+mn-lt"/>
              </a:rPr>
              <a:t>Ergebnisse</a:t>
            </a:r>
            <a:endParaRPr lang="en-US" altLang="de-DE" sz="1200" dirty="0">
              <a:latin typeface="+mn-lt"/>
            </a:endParaRPr>
          </a:p>
        </p:txBody>
      </p:sp>
      <p:sp>
        <p:nvSpPr>
          <p:cNvPr id="59" name="Text Box 6">
            <a:extLst>
              <a:ext uri="{FF2B5EF4-FFF2-40B4-BE49-F238E27FC236}">
                <a16:creationId xmlns:a16="http://schemas.microsoft.com/office/drawing/2014/main" id="{5A67B741-210B-4157-9A96-151ABA471438}"/>
              </a:ext>
            </a:extLst>
          </p:cNvPr>
          <p:cNvSpPr txBox="1">
            <a:spLocks noChangeArrowheads="1"/>
          </p:cNvSpPr>
          <p:nvPr/>
        </p:nvSpPr>
        <p:spPr bwMode="auto">
          <a:xfrm>
            <a:off x="0" y="914400"/>
            <a:ext cx="6365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ltLang="de-DE" dirty="0"/>
              <a:t>Click</a:t>
            </a:r>
          </a:p>
        </p:txBody>
      </p:sp>
    </p:spTree>
    <p:extLst>
      <p:ext uri="{BB962C8B-B14F-4D97-AF65-F5344CB8AC3E}">
        <p14:creationId xmlns:p14="http://schemas.microsoft.com/office/powerpoint/2010/main" val="2470801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0DEB92-EF55-43BD-85C0-A7CE4531A99F}"/>
              </a:ext>
            </a:extLst>
          </p:cNvPr>
          <p:cNvSpPr>
            <a:spLocks noGrp="1"/>
          </p:cNvSpPr>
          <p:nvPr>
            <p:ph type="title"/>
          </p:nvPr>
        </p:nvSpPr>
        <p:spPr/>
        <p:txBody>
          <a:bodyPr>
            <a:normAutofit fontScale="90000"/>
          </a:bodyPr>
          <a:lstStyle/>
          <a:p>
            <a:r>
              <a:rPr lang="de-DE" dirty="0"/>
              <a:t>Rückblick</a:t>
            </a:r>
          </a:p>
        </p:txBody>
      </p:sp>
      <p:sp>
        <p:nvSpPr>
          <p:cNvPr id="4" name="Rectangle 3">
            <a:extLst>
              <a:ext uri="{FF2B5EF4-FFF2-40B4-BE49-F238E27FC236}">
                <a16:creationId xmlns:a16="http://schemas.microsoft.com/office/drawing/2014/main" id="{17108EA8-0129-4A4D-8632-46405914660B}"/>
              </a:ext>
            </a:extLst>
          </p:cNvPr>
          <p:cNvSpPr txBox="1">
            <a:spLocks noChangeArrowheads="1"/>
          </p:cNvSpPr>
          <p:nvPr/>
        </p:nvSpPr>
        <p:spPr>
          <a:xfrm>
            <a:off x="457200" y="980730"/>
            <a:ext cx="8229600" cy="514543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altLang="de-DE" sz="2800" dirty="0" err="1"/>
              <a:t>Wieviele</a:t>
            </a:r>
            <a:r>
              <a:rPr lang="en-US" altLang="de-DE" sz="2800" dirty="0"/>
              <a:t> der 10 </a:t>
            </a:r>
            <a:r>
              <a:rPr lang="en-US" altLang="de-DE" sz="2800" dirty="0" err="1"/>
              <a:t>waren</a:t>
            </a:r>
            <a:r>
              <a:rPr lang="en-US" altLang="de-DE" sz="2800" dirty="0"/>
              <a:t> </a:t>
            </a:r>
            <a:r>
              <a:rPr lang="en-US" altLang="de-DE" sz="2800" dirty="0" err="1"/>
              <a:t>korrekt</a:t>
            </a:r>
            <a:r>
              <a:rPr lang="en-US" altLang="de-DE" sz="2800" dirty="0"/>
              <a:t>?</a:t>
            </a:r>
          </a:p>
          <a:p>
            <a:pPr lvl="1">
              <a:defRPr/>
            </a:pPr>
            <a:r>
              <a:rPr lang="en-US" altLang="de-DE" dirty="0"/>
              <a:t>9?</a:t>
            </a:r>
          </a:p>
          <a:p>
            <a:pPr lvl="1">
              <a:defRPr/>
            </a:pPr>
            <a:r>
              <a:rPr lang="en-US" altLang="de-DE" dirty="0"/>
              <a:t>8?</a:t>
            </a:r>
          </a:p>
          <a:p>
            <a:pPr lvl="1">
              <a:defRPr/>
            </a:pPr>
            <a:r>
              <a:rPr lang="en-US" altLang="de-DE" dirty="0"/>
              <a:t>7?</a:t>
            </a:r>
          </a:p>
          <a:p>
            <a:pPr lvl="1">
              <a:defRPr/>
            </a:pPr>
            <a:r>
              <a:rPr lang="en-US" altLang="de-DE" dirty="0"/>
              <a:t>6?</a:t>
            </a:r>
          </a:p>
          <a:p>
            <a:pPr lvl="1">
              <a:defRPr/>
            </a:pPr>
            <a:r>
              <a:rPr lang="en-US" altLang="de-DE" dirty="0"/>
              <a:t>5 und </a:t>
            </a:r>
            <a:r>
              <a:rPr lang="en-US" altLang="de-DE" dirty="0" err="1"/>
              <a:t>weniger</a:t>
            </a:r>
            <a:r>
              <a:rPr lang="en-US" altLang="de-DE" dirty="0"/>
              <a:t>?</a:t>
            </a:r>
          </a:p>
          <a:p>
            <a:pPr>
              <a:defRPr/>
            </a:pPr>
            <a:r>
              <a:rPr lang="en-US" altLang="de-DE" sz="2800" dirty="0" err="1"/>
              <a:t>Wurden</a:t>
            </a:r>
            <a:r>
              <a:rPr lang="en-US" altLang="de-DE" sz="2800" dirty="0"/>
              <a:t> Sie </a:t>
            </a:r>
            <a:r>
              <a:rPr lang="en-US" altLang="de-DE" sz="2800" dirty="0" err="1"/>
              <a:t>durch</a:t>
            </a:r>
            <a:r>
              <a:rPr lang="en-US" altLang="de-DE" sz="2800" dirty="0"/>
              <a:t> den Countdown links </a:t>
            </a:r>
            <a:r>
              <a:rPr lang="en-US" altLang="de-DE" sz="2800" dirty="0" err="1"/>
              <a:t>abgelenkt</a:t>
            </a:r>
            <a:r>
              <a:rPr lang="en-US" altLang="de-DE" sz="2800" dirty="0"/>
              <a:t>?</a:t>
            </a:r>
          </a:p>
          <a:p>
            <a:pPr>
              <a:defRPr/>
            </a:pPr>
            <a:r>
              <a:rPr lang="en-US" altLang="de-DE" sz="2800" dirty="0" err="1"/>
              <a:t>Gibt</a:t>
            </a:r>
            <a:r>
              <a:rPr lang="en-US" altLang="de-DE" sz="2800" dirty="0"/>
              <a:t> </a:t>
            </a:r>
            <a:r>
              <a:rPr lang="en-US" altLang="de-DE" sz="2800" dirty="0" err="1"/>
              <a:t>es</a:t>
            </a:r>
            <a:r>
              <a:rPr lang="en-US" altLang="de-DE" sz="2800" dirty="0"/>
              <a:t> </a:t>
            </a:r>
            <a:r>
              <a:rPr lang="en-US" altLang="de-DE" sz="2800" dirty="0" err="1"/>
              <a:t>Ablenkungen</a:t>
            </a:r>
            <a:r>
              <a:rPr lang="en-US" altLang="de-DE" sz="2800" dirty="0"/>
              <a:t>, </a:t>
            </a:r>
            <a:r>
              <a:rPr lang="en-US" altLang="de-DE" sz="2800" dirty="0" err="1"/>
              <a:t>wenn</a:t>
            </a:r>
            <a:r>
              <a:rPr lang="en-US" altLang="de-DE" sz="2800" dirty="0"/>
              <a:t> </a:t>
            </a:r>
            <a:r>
              <a:rPr lang="en-US" altLang="de-DE" sz="2800" dirty="0" err="1"/>
              <a:t>wir</a:t>
            </a:r>
            <a:r>
              <a:rPr lang="en-US" altLang="de-DE" sz="2800" dirty="0"/>
              <a:t> </a:t>
            </a:r>
            <a:r>
              <a:rPr lang="en-US" altLang="de-DE" sz="2800" dirty="0" err="1"/>
              <a:t>versuchen</a:t>
            </a:r>
            <a:r>
              <a:rPr lang="en-US" altLang="de-DE" sz="2800" dirty="0"/>
              <a:t> </a:t>
            </a:r>
            <a:r>
              <a:rPr lang="en-US" altLang="de-DE" sz="2800" dirty="0" err="1"/>
              <a:t>zu</a:t>
            </a:r>
            <a:r>
              <a:rPr lang="en-US" altLang="de-DE" sz="2800" dirty="0"/>
              <a:t> </a:t>
            </a:r>
            <a:r>
              <a:rPr lang="en-US" altLang="de-DE" sz="2800" dirty="0" err="1"/>
              <a:t>lernen</a:t>
            </a:r>
            <a:r>
              <a:rPr lang="en-US" altLang="de-DE" sz="2800" dirty="0"/>
              <a:t>?</a:t>
            </a:r>
          </a:p>
          <a:p>
            <a:pPr>
              <a:defRPr/>
            </a:pPr>
            <a:endParaRPr lang="en-US" altLang="de-DE" sz="2800" dirty="0"/>
          </a:p>
        </p:txBody>
      </p:sp>
      <p:sp>
        <p:nvSpPr>
          <p:cNvPr id="5" name="AutoShape 60">
            <a:hlinkClick r:id="" action="ppaction://hlinkshowjump?jump=nextslide" highlightClick="1"/>
            <a:extLst>
              <a:ext uri="{FF2B5EF4-FFF2-40B4-BE49-F238E27FC236}">
                <a16:creationId xmlns:a16="http://schemas.microsoft.com/office/drawing/2014/main" id="{A2CEC674-E2D1-4C37-8957-A8DFA2533FCE}"/>
              </a:ext>
            </a:extLst>
          </p:cNvPr>
          <p:cNvSpPr>
            <a:spLocks noChangeArrowheads="1"/>
          </p:cNvSpPr>
          <p:nvPr/>
        </p:nvSpPr>
        <p:spPr bwMode="auto">
          <a:xfrm>
            <a:off x="8305800" y="6019800"/>
            <a:ext cx="738188" cy="738188"/>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de-DE" altLang="de-DE"/>
          </a:p>
        </p:txBody>
      </p:sp>
      <p:sp>
        <p:nvSpPr>
          <p:cNvPr id="6" name="Text Box 6">
            <a:extLst>
              <a:ext uri="{FF2B5EF4-FFF2-40B4-BE49-F238E27FC236}">
                <a16:creationId xmlns:a16="http://schemas.microsoft.com/office/drawing/2014/main" id="{90C0EE2D-E823-44DB-A382-A23BFA22F591}"/>
              </a:ext>
            </a:extLst>
          </p:cNvPr>
          <p:cNvSpPr txBox="1">
            <a:spLocks noChangeArrowheads="1"/>
          </p:cNvSpPr>
          <p:nvPr/>
        </p:nvSpPr>
        <p:spPr bwMode="auto">
          <a:xfrm>
            <a:off x="0" y="914400"/>
            <a:ext cx="6365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ltLang="de-DE" dirty="0"/>
              <a:t>Click</a:t>
            </a:r>
          </a:p>
        </p:txBody>
      </p:sp>
    </p:spTree>
    <p:extLst>
      <p:ext uri="{BB962C8B-B14F-4D97-AF65-F5344CB8AC3E}">
        <p14:creationId xmlns:p14="http://schemas.microsoft.com/office/powerpoint/2010/main" val="216298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nodeType="after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C5C3F3-7504-4588-8CE5-CF58014A6D45}"/>
              </a:ext>
            </a:extLst>
          </p:cNvPr>
          <p:cNvSpPr>
            <a:spLocks noGrp="1"/>
          </p:cNvSpPr>
          <p:nvPr>
            <p:ph type="title"/>
          </p:nvPr>
        </p:nvSpPr>
        <p:spPr/>
        <p:txBody>
          <a:bodyPr>
            <a:normAutofit fontScale="90000"/>
          </a:bodyPr>
          <a:lstStyle/>
          <a:p>
            <a:r>
              <a:rPr lang="de-DE" dirty="0"/>
              <a:t>Rückblick fortgesetzt</a:t>
            </a:r>
          </a:p>
        </p:txBody>
      </p:sp>
      <p:sp>
        <p:nvSpPr>
          <p:cNvPr id="4" name="AutoShape 60">
            <a:hlinkClick r:id="" action="ppaction://hlinkshowjump?jump=nextslide" highlightClick="1"/>
            <a:extLst>
              <a:ext uri="{FF2B5EF4-FFF2-40B4-BE49-F238E27FC236}">
                <a16:creationId xmlns:a16="http://schemas.microsoft.com/office/drawing/2014/main" id="{75AA61A6-8DA5-4F44-8C1A-ACE531001938}"/>
              </a:ext>
            </a:extLst>
          </p:cNvPr>
          <p:cNvSpPr>
            <a:spLocks noChangeArrowheads="1"/>
          </p:cNvSpPr>
          <p:nvPr/>
        </p:nvSpPr>
        <p:spPr bwMode="auto">
          <a:xfrm>
            <a:off x="8305800" y="6019800"/>
            <a:ext cx="738188" cy="738188"/>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de-DE" altLang="de-DE"/>
          </a:p>
        </p:txBody>
      </p:sp>
      <p:sp>
        <p:nvSpPr>
          <p:cNvPr id="5" name="Rectangle 3">
            <a:extLst>
              <a:ext uri="{FF2B5EF4-FFF2-40B4-BE49-F238E27FC236}">
                <a16:creationId xmlns:a16="http://schemas.microsoft.com/office/drawing/2014/main" id="{05311FC5-73EB-44CD-AAED-13BD7F888BB6}"/>
              </a:ext>
            </a:extLst>
          </p:cNvPr>
          <p:cNvSpPr txBox="1">
            <a:spLocks noChangeArrowheads="1"/>
          </p:cNvSpPr>
          <p:nvPr/>
        </p:nvSpPr>
        <p:spPr>
          <a:xfrm>
            <a:off x="457200" y="1279301"/>
            <a:ext cx="8229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de-DE" altLang="de-DE" sz="2800" dirty="0"/>
              <a:t>Welche Symbole haben die meisten richtig?  </a:t>
            </a:r>
          </a:p>
          <a:p>
            <a:pPr lvl="1">
              <a:buFont typeface="Wingdings" panose="05000000000000000000" pitchFamily="2" charset="2"/>
              <a:buChar char="Ø"/>
              <a:defRPr/>
            </a:pPr>
            <a:r>
              <a:rPr lang="de-DE" altLang="de-DE" dirty="0"/>
              <a:t>  1 – wegen Wiederholungen	</a:t>
            </a:r>
          </a:p>
          <a:p>
            <a:pPr lvl="1">
              <a:buFont typeface="Wingdings" panose="05000000000000000000" pitchFamily="2" charset="2"/>
              <a:buChar char="Ø"/>
              <a:defRPr/>
            </a:pPr>
            <a:r>
              <a:rPr lang="de-DE" altLang="de-DE" dirty="0"/>
              <a:t>10 – es ist anders und entspricht der römischen “10”</a:t>
            </a:r>
          </a:p>
          <a:p>
            <a:pPr lvl="1">
              <a:buFont typeface="Wingdings" panose="05000000000000000000" pitchFamily="2" charset="2"/>
              <a:buChar char="Ø"/>
              <a:defRPr/>
            </a:pPr>
            <a:r>
              <a:rPr lang="de-DE" altLang="de-DE" dirty="0"/>
              <a:t>  5 – ist anders</a:t>
            </a:r>
          </a:p>
          <a:p>
            <a:pPr lvl="1">
              <a:buFont typeface="Wingdings" panose="05000000000000000000" pitchFamily="2" charset="2"/>
              <a:buChar char="Ø"/>
              <a:defRPr/>
            </a:pPr>
            <a:r>
              <a:rPr lang="de-DE" altLang="de-DE" dirty="0"/>
              <a:t>  7 – sieht ähnlich aus wie die Zahl 7</a:t>
            </a:r>
          </a:p>
          <a:p>
            <a:pPr>
              <a:defRPr/>
            </a:pPr>
            <a:r>
              <a:rPr lang="de-DE" altLang="de-DE" sz="2800" dirty="0"/>
              <a:t>Die meisten Leute suchen nach einem Muster und haben es schwer eines in der kurzen Zeit zu finden.</a:t>
            </a:r>
          </a:p>
          <a:p>
            <a:pPr>
              <a:defRPr/>
            </a:pPr>
            <a:r>
              <a:rPr lang="de-DE" altLang="de-DE" sz="2800" dirty="0"/>
              <a:t>Wir sehen hier Bruchstücke statt dem großen Ganzen.</a:t>
            </a:r>
          </a:p>
          <a:p>
            <a:pPr>
              <a:defRPr/>
            </a:pPr>
            <a:r>
              <a:rPr lang="de-DE" altLang="de-DE" sz="2800" dirty="0"/>
              <a:t>Das wird manchmal als “Silo-Denken” bezeichnet.</a:t>
            </a:r>
          </a:p>
          <a:p>
            <a:pPr>
              <a:defRPr/>
            </a:pPr>
            <a:endParaRPr lang="de-DE" altLang="de-DE" sz="2800" dirty="0"/>
          </a:p>
        </p:txBody>
      </p:sp>
      <p:sp>
        <p:nvSpPr>
          <p:cNvPr id="6" name="Text Box 6">
            <a:extLst>
              <a:ext uri="{FF2B5EF4-FFF2-40B4-BE49-F238E27FC236}">
                <a16:creationId xmlns:a16="http://schemas.microsoft.com/office/drawing/2014/main" id="{2B01EF7F-21E9-4579-8DC1-BC6CC4B1821F}"/>
              </a:ext>
            </a:extLst>
          </p:cNvPr>
          <p:cNvSpPr txBox="1">
            <a:spLocks noChangeArrowheads="1"/>
          </p:cNvSpPr>
          <p:nvPr/>
        </p:nvSpPr>
        <p:spPr bwMode="auto">
          <a:xfrm>
            <a:off x="0" y="914400"/>
            <a:ext cx="6365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ltLang="de-DE" dirty="0"/>
              <a:t>Click</a:t>
            </a:r>
          </a:p>
        </p:txBody>
      </p:sp>
    </p:spTree>
    <p:extLst>
      <p:ext uri="{BB962C8B-B14F-4D97-AF65-F5344CB8AC3E}">
        <p14:creationId xmlns:p14="http://schemas.microsoft.com/office/powerpoint/2010/main" val="157874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deensammler" id="{DC1D44CF-D15C-4399-83DD-DFA5D4A0103F}" vid="{C8C07B44-982F-4B93-B440-0A46C9679725}"/>
    </a:ext>
  </a:extLst>
</a:theme>
</file>

<file path=docProps/app.xml><?xml version="1.0" encoding="utf-8"?>
<Properties xmlns="http://schemas.openxmlformats.org/officeDocument/2006/extended-properties" xmlns:vt="http://schemas.openxmlformats.org/officeDocument/2006/docPropsVTypes">
  <Template>Gerke-Cantow</Template>
  <TotalTime>0</TotalTime>
  <Words>812</Words>
  <Application>Microsoft Office PowerPoint</Application>
  <PresentationFormat>Bildschirmpräsentation (4:3)</PresentationFormat>
  <Paragraphs>170</Paragraphs>
  <Slides>13</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13</vt:i4>
      </vt:variant>
    </vt:vector>
  </HeadingPairs>
  <TitlesOfParts>
    <vt:vector size="20" baseType="lpstr">
      <vt:lpstr>Arial</vt:lpstr>
      <vt:lpstr>Arial Narrow</vt:lpstr>
      <vt:lpstr>Calibri</vt:lpstr>
      <vt:lpstr>Garamond</vt:lpstr>
      <vt:lpstr>Times New Roman</vt:lpstr>
      <vt:lpstr>Wingdings</vt:lpstr>
      <vt:lpstr>Larissa</vt:lpstr>
      <vt:lpstr>Lean Thinking – Die Lean Denkweise</vt:lpstr>
      <vt:lpstr>Standardarbeit um durch die Folien zu navigieren</vt:lpstr>
      <vt:lpstr>Fangen wir an!</vt:lpstr>
      <vt:lpstr>Unsere Aufgabe</vt:lpstr>
      <vt:lpstr>PowerPoint-Präsentation</vt:lpstr>
      <vt:lpstr>PowerPoint-Präsentation</vt:lpstr>
      <vt:lpstr>Prüfen Sie Ihre Antworten</vt:lpstr>
      <vt:lpstr>Rückblick</vt:lpstr>
      <vt:lpstr>Rückblick fortgesetzt</vt:lpstr>
      <vt:lpstr>Hier für die linearen Denker</vt:lpstr>
      <vt:lpstr>Lassen Sie uns Lean denken!</vt:lpstr>
      <vt:lpstr>Ein organisationales Fenster der Möglichkeiten</vt:lpstr>
      <vt:lpstr>Teilen Sie die Präsentation gern mit Freunden oder Kollegen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Thinking – Lean Denkweise</dc:title>
  <dc:creator>Ralf Gerke-Cantow</dc:creator>
  <cp:lastModifiedBy>Ralf Gerke-Cantow</cp:lastModifiedBy>
  <cp:revision>25</cp:revision>
  <dcterms:created xsi:type="dcterms:W3CDTF">2018-03-07T15:55:04Z</dcterms:created>
  <dcterms:modified xsi:type="dcterms:W3CDTF">2018-07-19T07:32:16Z</dcterms:modified>
</cp:coreProperties>
</file>