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8" r:id="rId4"/>
    <p:sldId id="259" r:id="rId5"/>
    <p:sldId id="262" r:id="rId6"/>
    <p:sldId id="265" r:id="rId7"/>
    <p:sldId id="264" r:id="rId8"/>
    <p:sldId id="260" r:id="rId9"/>
    <p:sldId id="261" r:id="rId10"/>
    <p:sldId id="266" r:id="rId11"/>
    <p:sldId id="267"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A72D27F-34EC-4ED2-BCAD-B5526E3C3D75}" type="datetimeFigureOut">
              <a:rPr lang="de-DE" smtClean="0"/>
              <a:t>15.03.2018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308409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A72D27F-34EC-4ED2-BCAD-B5526E3C3D75}" type="datetimeFigureOut">
              <a:rPr lang="de-DE" smtClean="0"/>
              <a:t>15.03.2018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237492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A72D27F-34EC-4ED2-BCAD-B5526E3C3D75}" type="datetimeFigureOut">
              <a:rPr lang="de-DE" smtClean="0"/>
              <a:t>15.03.2018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314357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63574"/>
          </a:xfrm>
        </p:spPr>
        <p:txBody>
          <a:bodyPr>
            <a:normAutofit/>
          </a:bodyPr>
          <a:lstStyle>
            <a:lvl1pPr>
              <a:defRPr sz="2400"/>
            </a:lvl1pPr>
          </a:lstStyle>
          <a:p>
            <a:r>
              <a:rPr lang="de-DE" dirty="0"/>
              <a:t>Mastertitelformat bearbeiten</a:t>
            </a:r>
            <a:endParaRPr lang="en-US" dirty="0"/>
          </a:p>
        </p:txBody>
      </p:sp>
      <p:sp>
        <p:nvSpPr>
          <p:cNvPr id="3" name="Content Placeholder 2"/>
          <p:cNvSpPr>
            <a:spLocks noGrp="1"/>
          </p:cNvSpPr>
          <p:nvPr>
            <p:ph idx="1"/>
          </p:nvPr>
        </p:nvSpPr>
        <p:spPr>
          <a:xfrm>
            <a:off x="628650" y="1195754"/>
            <a:ext cx="7886700" cy="4981209"/>
          </a:xfrm>
        </p:spPr>
        <p:txBody>
          <a:bodyPr>
            <a:normAutofit/>
          </a:bodyPr>
          <a:lstStyle>
            <a:lvl1pPr>
              <a:defRPr sz="2400"/>
            </a:lvl1pPr>
            <a:lvl2pPr>
              <a:defRPr sz="2000"/>
            </a:lvl2pPr>
            <a:lvl3pPr>
              <a:defRPr sz="1800"/>
            </a:lvl3pPr>
            <a:lvl4pPr>
              <a:defRPr sz="1600"/>
            </a:lvl4pPr>
            <a:lvl5pPr>
              <a:defRPr sz="16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6A72D27F-34EC-4ED2-BCAD-B5526E3C3D75}" type="datetimeFigureOut">
              <a:rPr lang="de-DE" smtClean="0"/>
              <a:t>15.03.2018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269575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A72D27F-34EC-4ED2-BCAD-B5526E3C3D75}" type="datetimeFigureOut">
              <a:rPr lang="de-DE" smtClean="0"/>
              <a:t>15.03.2018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364315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A72D27F-34EC-4ED2-BCAD-B5526E3C3D75}" type="datetimeFigureOut">
              <a:rPr lang="de-DE" smtClean="0"/>
              <a:t>15.03.2018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1546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A72D27F-34EC-4ED2-BCAD-B5526E3C3D75}" type="datetimeFigureOut">
              <a:rPr lang="de-DE" smtClean="0"/>
              <a:t>15.03.2018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18564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A72D27F-34EC-4ED2-BCAD-B5526E3C3D75}" type="datetimeFigureOut">
              <a:rPr lang="de-DE" smtClean="0"/>
              <a:t>15.03.2018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86306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2D27F-34EC-4ED2-BCAD-B5526E3C3D75}" type="datetimeFigureOut">
              <a:rPr lang="de-DE" smtClean="0"/>
              <a:t>15.03.2018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101282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A72D27F-34EC-4ED2-BCAD-B5526E3C3D75}" type="datetimeFigureOut">
              <a:rPr lang="de-DE" smtClean="0"/>
              <a:t>15.03.2018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238865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A72D27F-34EC-4ED2-BCAD-B5526E3C3D75}" type="datetimeFigureOut">
              <a:rPr lang="de-DE" smtClean="0"/>
              <a:t>15.03.2018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FAFE1EC-F4DB-4FC6-83E1-AEC5A9FF2801}" type="slidenum">
              <a:rPr lang="de-DE" smtClean="0"/>
              <a:t>‹Nr.›</a:t>
            </a:fld>
            <a:endParaRPr lang="de-DE"/>
          </a:p>
        </p:txBody>
      </p:sp>
    </p:spTree>
    <p:extLst>
      <p:ext uri="{BB962C8B-B14F-4D97-AF65-F5344CB8AC3E}">
        <p14:creationId xmlns:p14="http://schemas.microsoft.com/office/powerpoint/2010/main" val="218442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2D27F-34EC-4ED2-BCAD-B5526E3C3D75}" type="datetimeFigureOut">
              <a:rPr lang="de-DE" smtClean="0"/>
              <a:t>15.03.2018</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FE1EC-F4DB-4FC6-83E1-AEC5A9FF2801}" type="slidenum">
              <a:rPr lang="de-DE" smtClean="0"/>
              <a:t>‹Nr.›</a:t>
            </a:fld>
            <a:endParaRPr lang="de-DE"/>
          </a:p>
        </p:txBody>
      </p:sp>
    </p:spTree>
    <p:extLst>
      <p:ext uri="{BB962C8B-B14F-4D97-AF65-F5344CB8AC3E}">
        <p14:creationId xmlns:p14="http://schemas.microsoft.com/office/powerpoint/2010/main" val="604994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lf@gerke-cantow.d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gerke-cantow.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alf@gerke-cantow.de"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www.gerke-cantow.d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41072E-48C2-4DAE-B794-F705DDDD8E19}"/>
              </a:ext>
            </a:extLst>
          </p:cNvPr>
          <p:cNvSpPr>
            <a:spLocks noGrp="1"/>
          </p:cNvSpPr>
          <p:nvPr>
            <p:ph type="ctrTitle"/>
          </p:nvPr>
        </p:nvSpPr>
        <p:spPr/>
        <p:txBody>
          <a:bodyPr>
            <a:normAutofit/>
          </a:bodyPr>
          <a:lstStyle/>
          <a:p>
            <a:r>
              <a:rPr lang="de-DE" dirty="0"/>
              <a:t>Fluss – Würfelspiel</a:t>
            </a:r>
            <a:br>
              <a:rPr lang="de-DE" dirty="0"/>
            </a:br>
            <a:r>
              <a:rPr lang="de-DE" sz="3600" dirty="0"/>
              <a:t>aus „Das Ziel“ von </a:t>
            </a:r>
            <a:r>
              <a:rPr lang="de-DE" sz="3600" dirty="0" err="1"/>
              <a:t>Eliyahu</a:t>
            </a:r>
            <a:r>
              <a:rPr lang="de-DE" sz="3600" dirty="0"/>
              <a:t> M. </a:t>
            </a:r>
            <a:r>
              <a:rPr lang="de-DE" sz="3600" dirty="0" err="1"/>
              <a:t>Goldratt</a:t>
            </a:r>
            <a:endParaRPr lang="de-DE" dirty="0"/>
          </a:p>
        </p:txBody>
      </p:sp>
      <p:pic>
        <p:nvPicPr>
          <p:cNvPr id="4" name="Grafik 3">
            <a:extLst>
              <a:ext uri="{FF2B5EF4-FFF2-40B4-BE49-F238E27FC236}">
                <a16:creationId xmlns:a16="http://schemas.microsoft.com/office/drawing/2014/main" id="{B33F3D21-8DD3-41BD-9EE9-ED0AA52EAF28}"/>
              </a:ext>
            </a:extLst>
          </p:cNvPr>
          <p:cNvPicPr>
            <a:picLocks noChangeAspect="1"/>
          </p:cNvPicPr>
          <p:nvPr/>
        </p:nvPicPr>
        <p:blipFill rotWithShape="1">
          <a:blip r:embed="rId2">
            <a:extLst>
              <a:ext uri="{28A0092B-C50C-407E-A947-70E740481C1C}">
                <a14:useLocalDpi xmlns:a14="http://schemas.microsoft.com/office/drawing/2010/main" val="0"/>
              </a:ext>
            </a:extLst>
          </a:blip>
          <a:srcRect l="9838" t="31308" r="35038" b="40550"/>
          <a:stretch/>
        </p:blipFill>
        <p:spPr>
          <a:xfrm>
            <a:off x="3355002" y="4424649"/>
            <a:ext cx="2433997" cy="931952"/>
          </a:xfrm>
          <a:prstGeom prst="rect">
            <a:avLst/>
          </a:prstGeom>
        </p:spPr>
      </p:pic>
      <p:sp>
        <p:nvSpPr>
          <p:cNvPr id="5" name="Rechteck 4">
            <a:extLst>
              <a:ext uri="{FF2B5EF4-FFF2-40B4-BE49-F238E27FC236}">
                <a16:creationId xmlns:a16="http://schemas.microsoft.com/office/drawing/2014/main" id="{7726478D-21BA-47F6-926C-02664F3AA186}"/>
              </a:ext>
            </a:extLst>
          </p:cNvPr>
          <p:cNvSpPr/>
          <p:nvPr/>
        </p:nvSpPr>
        <p:spPr>
          <a:xfrm>
            <a:off x="4392488" y="3717032"/>
            <a:ext cx="4572000" cy="2031325"/>
          </a:xfrm>
          <a:prstGeom prst="rect">
            <a:avLst/>
          </a:prstGeom>
        </p:spPr>
        <p:txBody>
          <a:bodyPr>
            <a:spAutoFit/>
          </a:bodyPr>
          <a:lstStyle/>
          <a:p>
            <a:r>
              <a:rPr lang="de-DE" altLang="de-DE" dirty="0"/>
              <a:t>Dr.-Ing. Ralf Gerke-Cantow</a:t>
            </a:r>
          </a:p>
          <a:p>
            <a:r>
              <a:rPr lang="de-DE" altLang="de-DE" dirty="0">
                <a:hlinkClick r:id="rId3"/>
              </a:rPr>
              <a:t>ralf@gerke-cantow.de</a:t>
            </a:r>
            <a:endParaRPr lang="de-DE" altLang="de-DE" dirty="0"/>
          </a:p>
          <a:p>
            <a:endParaRPr lang="de-DE" altLang="de-DE" dirty="0"/>
          </a:p>
          <a:p>
            <a:endParaRPr lang="de-DE" altLang="de-DE" dirty="0"/>
          </a:p>
          <a:p>
            <a:endParaRPr lang="de-DE" altLang="de-DE" dirty="0"/>
          </a:p>
          <a:p>
            <a:endParaRPr lang="de-DE" altLang="de-DE" dirty="0"/>
          </a:p>
          <a:p>
            <a:r>
              <a:rPr lang="de-DE" altLang="de-DE" dirty="0">
                <a:hlinkClick r:id="rId4"/>
              </a:rPr>
              <a:t>www.gerke-cantow.de</a:t>
            </a:r>
            <a:endParaRPr lang="de-DE" altLang="de-DE" dirty="0"/>
          </a:p>
        </p:txBody>
      </p:sp>
    </p:spTree>
    <p:extLst>
      <p:ext uri="{BB962C8B-B14F-4D97-AF65-F5344CB8AC3E}">
        <p14:creationId xmlns:p14="http://schemas.microsoft.com/office/powerpoint/2010/main" val="261090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48579-227D-46CC-9E91-BD00F7F73F1F}"/>
              </a:ext>
            </a:extLst>
          </p:cNvPr>
          <p:cNvSpPr>
            <a:spLocks noGrp="1"/>
          </p:cNvSpPr>
          <p:nvPr>
            <p:ph type="title"/>
          </p:nvPr>
        </p:nvSpPr>
        <p:spPr>
          <a:xfrm>
            <a:off x="628646" y="502920"/>
            <a:ext cx="7886700" cy="274953"/>
          </a:xfrm>
        </p:spPr>
        <p:txBody>
          <a:bodyPr>
            <a:normAutofit fontScale="90000"/>
          </a:bodyPr>
          <a:lstStyle/>
          <a:p>
            <a:r>
              <a:rPr lang="de-DE" dirty="0"/>
              <a:t>Ergebnisse Lieferausgang</a:t>
            </a:r>
          </a:p>
        </p:txBody>
      </p:sp>
      <p:graphicFrame>
        <p:nvGraphicFramePr>
          <p:cNvPr id="4" name="Inhaltsplatzhalter 3">
            <a:extLst>
              <a:ext uri="{FF2B5EF4-FFF2-40B4-BE49-F238E27FC236}">
                <a16:creationId xmlns:a16="http://schemas.microsoft.com/office/drawing/2014/main" id="{294A77FB-82D1-4E33-A8F1-B1FB2EDAE4B0}"/>
              </a:ext>
            </a:extLst>
          </p:cNvPr>
          <p:cNvGraphicFramePr>
            <a:graphicFrameLocks noGrp="1" noChangeAspect="1"/>
          </p:cNvGraphicFramePr>
          <p:nvPr>
            <p:ph idx="1"/>
            <p:extLst>
              <p:ext uri="{D42A27DB-BD31-4B8C-83A1-F6EECF244321}">
                <p14:modId xmlns:p14="http://schemas.microsoft.com/office/powerpoint/2010/main" val="4257102485"/>
              </p:ext>
            </p:extLst>
          </p:nvPr>
        </p:nvGraphicFramePr>
        <p:xfrm>
          <a:off x="628646" y="929640"/>
          <a:ext cx="7886700" cy="5440680"/>
        </p:xfrm>
        <a:graphic>
          <a:graphicData uri="http://schemas.openxmlformats.org/drawingml/2006/table">
            <a:tbl>
              <a:tblPr firstRow="1" bandRow="1">
                <a:tableStyleId>{5940675A-B579-460E-94D1-54222C63F5DA}</a:tableStyleId>
              </a:tblPr>
              <a:tblGrid>
                <a:gridCol w="788670">
                  <a:extLst>
                    <a:ext uri="{9D8B030D-6E8A-4147-A177-3AD203B41FA5}">
                      <a16:colId xmlns:a16="http://schemas.microsoft.com/office/drawing/2014/main" val="601646045"/>
                    </a:ext>
                  </a:extLst>
                </a:gridCol>
                <a:gridCol w="788670">
                  <a:extLst>
                    <a:ext uri="{9D8B030D-6E8A-4147-A177-3AD203B41FA5}">
                      <a16:colId xmlns:a16="http://schemas.microsoft.com/office/drawing/2014/main" val="3394468915"/>
                    </a:ext>
                  </a:extLst>
                </a:gridCol>
                <a:gridCol w="788670">
                  <a:extLst>
                    <a:ext uri="{9D8B030D-6E8A-4147-A177-3AD203B41FA5}">
                      <a16:colId xmlns:a16="http://schemas.microsoft.com/office/drawing/2014/main" val="2879420102"/>
                    </a:ext>
                  </a:extLst>
                </a:gridCol>
                <a:gridCol w="788670">
                  <a:extLst>
                    <a:ext uri="{9D8B030D-6E8A-4147-A177-3AD203B41FA5}">
                      <a16:colId xmlns:a16="http://schemas.microsoft.com/office/drawing/2014/main" val="1867811555"/>
                    </a:ext>
                  </a:extLst>
                </a:gridCol>
                <a:gridCol w="788670">
                  <a:extLst>
                    <a:ext uri="{9D8B030D-6E8A-4147-A177-3AD203B41FA5}">
                      <a16:colId xmlns:a16="http://schemas.microsoft.com/office/drawing/2014/main" val="2400917965"/>
                    </a:ext>
                  </a:extLst>
                </a:gridCol>
                <a:gridCol w="788670">
                  <a:extLst>
                    <a:ext uri="{9D8B030D-6E8A-4147-A177-3AD203B41FA5}">
                      <a16:colId xmlns:a16="http://schemas.microsoft.com/office/drawing/2014/main" val="3384992854"/>
                    </a:ext>
                  </a:extLst>
                </a:gridCol>
                <a:gridCol w="788670">
                  <a:extLst>
                    <a:ext uri="{9D8B030D-6E8A-4147-A177-3AD203B41FA5}">
                      <a16:colId xmlns:a16="http://schemas.microsoft.com/office/drawing/2014/main" val="1682428986"/>
                    </a:ext>
                  </a:extLst>
                </a:gridCol>
                <a:gridCol w="788670">
                  <a:extLst>
                    <a:ext uri="{9D8B030D-6E8A-4147-A177-3AD203B41FA5}">
                      <a16:colId xmlns:a16="http://schemas.microsoft.com/office/drawing/2014/main" val="1328428752"/>
                    </a:ext>
                  </a:extLst>
                </a:gridCol>
                <a:gridCol w="788670">
                  <a:extLst>
                    <a:ext uri="{9D8B030D-6E8A-4147-A177-3AD203B41FA5}">
                      <a16:colId xmlns:a16="http://schemas.microsoft.com/office/drawing/2014/main" val="2376970128"/>
                    </a:ext>
                  </a:extLst>
                </a:gridCol>
                <a:gridCol w="788670">
                  <a:extLst>
                    <a:ext uri="{9D8B030D-6E8A-4147-A177-3AD203B41FA5}">
                      <a16:colId xmlns:a16="http://schemas.microsoft.com/office/drawing/2014/main" val="2382918601"/>
                    </a:ext>
                  </a:extLst>
                </a:gridCol>
              </a:tblGrid>
              <a:tr h="244072">
                <a:tc>
                  <a:txBody>
                    <a:bodyPr/>
                    <a:lstStyle/>
                    <a:p>
                      <a:r>
                        <a:rPr lang="de-DE" sz="1100" kern="0" baseline="0" dirty="0"/>
                        <a:t>Runde</a:t>
                      </a:r>
                      <a:endParaRPr lang="de-DE" sz="1100" b="0" i="0" kern="0" baseline="0" dirty="0"/>
                    </a:p>
                  </a:txBody>
                  <a:tcPr/>
                </a:tc>
                <a:tc>
                  <a:txBody>
                    <a:bodyPr/>
                    <a:lstStyle/>
                    <a:p>
                      <a:r>
                        <a:rPr lang="de-DE" sz="1100" kern="0" baseline="0" dirty="0"/>
                        <a:t>Lieferant</a:t>
                      </a:r>
                    </a:p>
                  </a:txBody>
                  <a:tcPr/>
                </a:tc>
                <a:tc>
                  <a:txBody>
                    <a:bodyPr/>
                    <a:lstStyle/>
                    <a:p>
                      <a:r>
                        <a:rPr lang="de-DE" sz="1100" kern="0" baseline="0" dirty="0"/>
                        <a:t>Spieler 1</a:t>
                      </a:r>
                    </a:p>
                  </a:txBody>
                  <a:tcPr/>
                </a:tc>
                <a:tc>
                  <a:txBody>
                    <a:bodyPr/>
                    <a:lstStyle/>
                    <a:p>
                      <a:r>
                        <a:rPr lang="de-DE" sz="1100" kern="0" baseline="0" dirty="0"/>
                        <a:t>Spieler 2</a:t>
                      </a:r>
                    </a:p>
                  </a:txBody>
                  <a:tcPr/>
                </a:tc>
                <a:tc>
                  <a:txBody>
                    <a:bodyPr/>
                    <a:lstStyle/>
                    <a:p>
                      <a:r>
                        <a:rPr lang="de-DE" sz="1100" kern="0" baseline="0" dirty="0"/>
                        <a:t>Spieler 3</a:t>
                      </a:r>
                    </a:p>
                  </a:txBody>
                  <a:tcPr/>
                </a:tc>
                <a:tc>
                  <a:txBody>
                    <a:bodyPr/>
                    <a:lstStyle/>
                    <a:p>
                      <a:r>
                        <a:rPr lang="de-DE" sz="1100" kern="0" baseline="0" dirty="0"/>
                        <a:t>Spieler 4</a:t>
                      </a:r>
                    </a:p>
                  </a:txBody>
                  <a:tcPr/>
                </a:tc>
                <a:tc>
                  <a:txBody>
                    <a:bodyPr/>
                    <a:lstStyle/>
                    <a:p>
                      <a:r>
                        <a:rPr lang="de-DE" sz="1100" kern="0" baseline="0" dirty="0"/>
                        <a:t>Spieler 5</a:t>
                      </a:r>
                    </a:p>
                  </a:txBody>
                  <a:tcPr/>
                </a:tc>
                <a:tc>
                  <a:txBody>
                    <a:bodyPr/>
                    <a:lstStyle/>
                    <a:p>
                      <a:r>
                        <a:rPr lang="de-DE" sz="1100" kern="0" baseline="0" dirty="0"/>
                        <a:t>Spieler 6</a:t>
                      </a:r>
                    </a:p>
                  </a:txBody>
                  <a:tcPr/>
                </a:tc>
                <a:tc>
                  <a:txBody>
                    <a:bodyPr/>
                    <a:lstStyle/>
                    <a:p>
                      <a:r>
                        <a:rPr lang="de-DE" sz="1100" kern="0" baseline="0" dirty="0"/>
                        <a:t>Soll</a:t>
                      </a:r>
                    </a:p>
                  </a:txBody>
                  <a:tcPr/>
                </a:tc>
                <a:tc>
                  <a:txBody>
                    <a:bodyPr/>
                    <a:lstStyle/>
                    <a:p>
                      <a:r>
                        <a:rPr lang="de-DE" sz="1100" kern="0" baseline="0" dirty="0"/>
                        <a:t>Ist</a:t>
                      </a:r>
                    </a:p>
                  </a:txBody>
                  <a:tcPr/>
                </a:tc>
                <a:extLst>
                  <a:ext uri="{0D108BD9-81ED-4DB2-BD59-A6C34878D82A}">
                    <a16:rowId xmlns:a16="http://schemas.microsoft.com/office/drawing/2014/main" val="1309277584"/>
                  </a:ext>
                </a:extLst>
              </a:tr>
              <a:tr h="244072">
                <a:tc>
                  <a:txBody>
                    <a:bodyPr/>
                    <a:lstStyle/>
                    <a:p>
                      <a:r>
                        <a:rPr lang="de-DE" sz="1100" kern="0" baseline="0" dirty="0"/>
                        <a:t>1</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114028632"/>
                  </a:ext>
                </a:extLst>
              </a:tr>
              <a:tr h="244072">
                <a:tc>
                  <a:txBody>
                    <a:bodyPr/>
                    <a:lstStyle/>
                    <a:p>
                      <a:r>
                        <a:rPr lang="de-DE" sz="1100" kern="0" baseline="0" dirty="0"/>
                        <a:t>2</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506656823"/>
                  </a:ext>
                </a:extLst>
              </a:tr>
              <a:tr h="244072">
                <a:tc>
                  <a:txBody>
                    <a:bodyPr/>
                    <a:lstStyle/>
                    <a:p>
                      <a:r>
                        <a:rPr lang="de-DE" sz="1100" kern="0" baseline="0" dirty="0"/>
                        <a:t>3</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975206639"/>
                  </a:ext>
                </a:extLst>
              </a:tr>
              <a:tr h="244072">
                <a:tc>
                  <a:txBody>
                    <a:bodyPr/>
                    <a:lstStyle/>
                    <a:p>
                      <a:r>
                        <a:rPr lang="de-DE" sz="1100" kern="0" baseline="0" dirty="0"/>
                        <a:t>4</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898767440"/>
                  </a:ext>
                </a:extLst>
              </a:tr>
              <a:tr h="244072">
                <a:tc>
                  <a:txBody>
                    <a:bodyPr/>
                    <a:lstStyle/>
                    <a:p>
                      <a:r>
                        <a:rPr lang="de-DE" sz="1100" kern="0" baseline="0" dirty="0"/>
                        <a:t>5</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214540651"/>
                  </a:ext>
                </a:extLst>
              </a:tr>
              <a:tr h="244072">
                <a:tc>
                  <a:txBody>
                    <a:bodyPr/>
                    <a:lstStyle/>
                    <a:p>
                      <a:r>
                        <a:rPr lang="de-DE" sz="1100" kern="0" baseline="0" dirty="0"/>
                        <a:t>6</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dirty="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599250040"/>
                  </a:ext>
                </a:extLst>
              </a:tr>
              <a:tr h="244072">
                <a:tc>
                  <a:txBody>
                    <a:bodyPr/>
                    <a:lstStyle/>
                    <a:p>
                      <a:r>
                        <a:rPr lang="de-DE" sz="1100" kern="0" baseline="0" dirty="0"/>
                        <a:t>7</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903966755"/>
                  </a:ext>
                </a:extLst>
              </a:tr>
              <a:tr h="244072">
                <a:tc>
                  <a:txBody>
                    <a:bodyPr/>
                    <a:lstStyle/>
                    <a:p>
                      <a:r>
                        <a:rPr lang="de-DE" sz="1100" kern="0" baseline="0" dirty="0"/>
                        <a:t>8</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173581196"/>
                  </a:ext>
                </a:extLst>
              </a:tr>
              <a:tr h="244072">
                <a:tc>
                  <a:txBody>
                    <a:bodyPr/>
                    <a:lstStyle/>
                    <a:p>
                      <a:r>
                        <a:rPr lang="de-DE" sz="1100" kern="0" baseline="0" dirty="0"/>
                        <a:t>9</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4187586744"/>
                  </a:ext>
                </a:extLst>
              </a:tr>
              <a:tr h="244072">
                <a:tc>
                  <a:txBody>
                    <a:bodyPr/>
                    <a:lstStyle/>
                    <a:p>
                      <a:r>
                        <a:rPr lang="de-DE" sz="1100" kern="0" baseline="0" dirty="0"/>
                        <a:t>10</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018581829"/>
                  </a:ext>
                </a:extLst>
              </a:tr>
              <a:tr h="244072">
                <a:tc>
                  <a:txBody>
                    <a:bodyPr/>
                    <a:lstStyle/>
                    <a:p>
                      <a:r>
                        <a:rPr lang="de-DE" sz="1100" kern="0" baseline="0" dirty="0"/>
                        <a:t>11</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789366448"/>
                  </a:ext>
                </a:extLst>
              </a:tr>
              <a:tr h="244072">
                <a:tc>
                  <a:txBody>
                    <a:bodyPr/>
                    <a:lstStyle/>
                    <a:p>
                      <a:r>
                        <a:rPr lang="de-DE" sz="1100" kern="0" baseline="0" dirty="0"/>
                        <a:t>12</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2764781544"/>
                  </a:ext>
                </a:extLst>
              </a:tr>
              <a:tr h="244072">
                <a:tc>
                  <a:txBody>
                    <a:bodyPr/>
                    <a:lstStyle/>
                    <a:p>
                      <a:r>
                        <a:rPr lang="de-DE" sz="1100" kern="0" baseline="0" dirty="0"/>
                        <a:t>13</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723378789"/>
                  </a:ext>
                </a:extLst>
              </a:tr>
              <a:tr h="244072">
                <a:tc>
                  <a:txBody>
                    <a:bodyPr/>
                    <a:lstStyle/>
                    <a:p>
                      <a:r>
                        <a:rPr lang="de-DE" sz="1100" kern="0" baseline="0" dirty="0"/>
                        <a:t>14</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542433519"/>
                  </a:ext>
                </a:extLst>
              </a:tr>
              <a:tr h="244072">
                <a:tc>
                  <a:txBody>
                    <a:bodyPr/>
                    <a:lstStyle/>
                    <a:p>
                      <a:r>
                        <a:rPr lang="de-DE" sz="1100" kern="0" baseline="0" dirty="0"/>
                        <a:t>15</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4108203795"/>
                  </a:ext>
                </a:extLst>
              </a:tr>
              <a:tr h="244072">
                <a:tc>
                  <a:txBody>
                    <a:bodyPr/>
                    <a:lstStyle/>
                    <a:p>
                      <a:r>
                        <a:rPr lang="de-DE" sz="1100" kern="0" baseline="0" dirty="0"/>
                        <a:t>16</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279119079"/>
                  </a:ext>
                </a:extLst>
              </a:tr>
              <a:tr h="244072">
                <a:tc>
                  <a:txBody>
                    <a:bodyPr/>
                    <a:lstStyle/>
                    <a:p>
                      <a:r>
                        <a:rPr lang="de-DE" sz="1100" kern="0" baseline="0" dirty="0"/>
                        <a:t>17</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218561068"/>
                  </a:ext>
                </a:extLst>
              </a:tr>
              <a:tr h="244072">
                <a:tc>
                  <a:txBody>
                    <a:bodyPr/>
                    <a:lstStyle/>
                    <a:p>
                      <a:r>
                        <a:rPr lang="de-DE" sz="1100" kern="0" baseline="0" dirty="0"/>
                        <a:t>18</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2511637051"/>
                  </a:ext>
                </a:extLst>
              </a:tr>
              <a:tr h="244072">
                <a:tc>
                  <a:txBody>
                    <a:bodyPr/>
                    <a:lstStyle/>
                    <a:p>
                      <a:r>
                        <a:rPr lang="de-DE" sz="1100" kern="0" baseline="0" dirty="0"/>
                        <a:t>19</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648999540"/>
                  </a:ext>
                </a:extLst>
              </a:tr>
              <a:tr h="244072">
                <a:tc>
                  <a:txBody>
                    <a:bodyPr/>
                    <a:lstStyle/>
                    <a:p>
                      <a:r>
                        <a:rPr lang="de-DE" sz="1100" kern="0" baseline="0" dirty="0"/>
                        <a:t>20</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dirty="0"/>
                    </a:p>
                  </a:txBody>
                  <a:tcPr/>
                </a:tc>
                <a:tc>
                  <a:txBody>
                    <a:bodyPr/>
                    <a:lstStyle/>
                    <a:p>
                      <a:endParaRPr lang="de-DE" sz="1100" kern="0" baseline="0" dirty="0"/>
                    </a:p>
                  </a:txBody>
                  <a:tcPr/>
                </a:tc>
                <a:tc>
                  <a:txBody>
                    <a:bodyPr/>
                    <a:lstStyle/>
                    <a:p>
                      <a:endParaRPr lang="de-DE" sz="1100" kern="0" baseline="0" dirty="0"/>
                    </a:p>
                  </a:txBody>
                  <a:tcPr/>
                </a:tc>
                <a:extLst>
                  <a:ext uri="{0D108BD9-81ED-4DB2-BD59-A6C34878D82A}">
                    <a16:rowId xmlns:a16="http://schemas.microsoft.com/office/drawing/2014/main" val="1216956163"/>
                  </a:ext>
                </a:extLst>
              </a:tr>
            </a:tbl>
          </a:graphicData>
        </a:graphic>
      </p:graphicFrame>
    </p:spTree>
    <p:extLst>
      <p:ext uri="{BB962C8B-B14F-4D97-AF65-F5344CB8AC3E}">
        <p14:creationId xmlns:p14="http://schemas.microsoft.com/office/powerpoint/2010/main" val="191472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9BADE4E0-5FEF-48E3-AF06-2669E3263EDA}"/>
              </a:ext>
            </a:extLst>
          </p:cNvPr>
          <p:cNvSpPr txBox="1">
            <a:spLocks/>
          </p:cNvSpPr>
          <p:nvPr/>
        </p:nvSpPr>
        <p:spPr>
          <a:xfrm>
            <a:off x="628646" y="487680"/>
            <a:ext cx="7886700" cy="2749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de-DE" sz="2200" dirty="0"/>
              <a:t>Ergebnisse Bestandsentwicklung</a:t>
            </a:r>
          </a:p>
        </p:txBody>
      </p:sp>
      <p:graphicFrame>
        <p:nvGraphicFramePr>
          <p:cNvPr id="5" name="Inhaltsplatzhalter 3">
            <a:extLst>
              <a:ext uri="{FF2B5EF4-FFF2-40B4-BE49-F238E27FC236}">
                <a16:creationId xmlns:a16="http://schemas.microsoft.com/office/drawing/2014/main" id="{6251A6FF-638F-4C97-ABFD-14E738533D18}"/>
              </a:ext>
            </a:extLst>
          </p:cNvPr>
          <p:cNvGraphicFramePr>
            <a:graphicFrameLocks noGrp="1" noChangeAspect="1"/>
          </p:cNvGraphicFramePr>
          <p:nvPr>
            <p:ph idx="1"/>
            <p:extLst>
              <p:ext uri="{D42A27DB-BD31-4B8C-83A1-F6EECF244321}">
                <p14:modId xmlns:p14="http://schemas.microsoft.com/office/powerpoint/2010/main" val="1202155166"/>
              </p:ext>
            </p:extLst>
          </p:nvPr>
        </p:nvGraphicFramePr>
        <p:xfrm>
          <a:off x="1022985" y="899160"/>
          <a:ext cx="7098030" cy="5608320"/>
        </p:xfrm>
        <a:graphic>
          <a:graphicData uri="http://schemas.openxmlformats.org/drawingml/2006/table">
            <a:tbl>
              <a:tblPr firstRow="1" bandRow="1">
                <a:tableStyleId>{5940675A-B579-460E-94D1-54222C63F5DA}</a:tableStyleId>
              </a:tblPr>
              <a:tblGrid>
                <a:gridCol w="788670">
                  <a:extLst>
                    <a:ext uri="{9D8B030D-6E8A-4147-A177-3AD203B41FA5}">
                      <a16:colId xmlns:a16="http://schemas.microsoft.com/office/drawing/2014/main" val="601646045"/>
                    </a:ext>
                  </a:extLst>
                </a:gridCol>
                <a:gridCol w="788670">
                  <a:extLst>
                    <a:ext uri="{9D8B030D-6E8A-4147-A177-3AD203B41FA5}">
                      <a16:colId xmlns:a16="http://schemas.microsoft.com/office/drawing/2014/main" val="2879420102"/>
                    </a:ext>
                  </a:extLst>
                </a:gridCol>
                <a:gridCol w="788670">
                  <a:extLst>
                    <a:ext uri="{9D8B030D-6E8A-4147-A177-3AD203B41FA5}">
                      <a16:colId xmlns:a16="http://schemas.microsoft.com/office/drawing/2014/main" val="1867811555"/>
                    </a:ext>
                  </a:extLst>
                </a:gridCol>
                <a:gridCol w="788670">
                  <a:extLst>
                    <a:ext uri="{9D8B030D-6E8A-4147-A177-3AD203B41FA5}">
                      <a16:colId xmlns:a16="http://schemas.microsoft.com/office/drawing/2014/main" val="2400917965"/>
                    </a:ext>
                  </a:extLst>
                </a:gridCol>
                <a:gridCol w="788670">
                  <a:extLst>
                    <a:ext uri="{9D8B030D-6E8A-4147-A177-3AD203B41FA5}">
                      <a16:colId xmlns:a16="http://schemas.microsoft.com/office/drawing/2014/main" val="3384992854"/>
                    </a:ext>
                  </a:extLst>
                </a:gridCol>
                <a:gridCol w="788670">
                  <a:extLst>
                    <a:ext uri="{9D8B030D-6E8A-4147-A177-3AD203B41FA5}">
                      <a16:colId xmlns:a16="http://schemas.microsoft.com/office/drawing/2014/main" val="1682428986"/>
                    </a:ext>
                  </a:extLst>
                </a:gridCol>
                <a:gridCol w="788670">
                  <a:extLst>
                    <a:ext uri="{9D8B030D-6E8A-4147-A177-3AD203B41FA5}">
                      <a16:colId xmlns:a16="http://schemas.microsoft.com/office/drawing/2014/main" val="1328428752"/>
                    </a:ext>
                  </a:extLst>
                </a:gridCol>
                <a:gridCol w="788670">
                  <a:extLst>
                    <a:ext uri="{9D8B030D-6E8A-4147-A177-3AD203B41FA5}">
                      <a16:colId xmlns:a16="http://schemas.microsoft.com/office/drawing/2014/main" val="2376970128"/>
                    </a:ext>
                  </a:extLst>
                </a:gridCol>
                <a:gridCol w="788670">
                  <a:extLst>
                    <a:ext uri="{9D8B030D-6E8A-4147-A177-3AD203B41FA5}">
                      <a16:colId xmlns:a16="http://schemas.microsoft.com/office/drawing/2014/main" val="2382918601"/>
                    </a:ext>
                  </a:extLst>
                </a:gridCol>
              </a:tblGrid>
              <a:tr h="244072">
                <a:tc>
                  <a:txBody>
                    <a:bodyPr/>
                    <a:lstStyle/>
                    <a:p>
                      <a:r>
                        <a:rPr lang="de-DE" sz="1100" kern="0" baseline="0" dirty="0"/>
                        <a:t>Runde</a:t>
                      </a:r>
                      <a:endParaRPr lang="de-DE" sz="1100" b="0" i="0" kern="0" baseline="0" dirty="0"/>
                    </a:p>
                  </a:txBody>
                  <a:tcPr/>
                </a:tc>
                <a:tc>
                  <a:txBody>
                    <a:bodyPr/>
                    <a:lstStyle/>
                    <a:p>
                      <a:r>
                        <a:rPr lang="de-DE" sz="1100" kern="0" baseline="0" dirty="0"/>
                        <a:t>Spieler 1</a:t>
                      </a:r>
                    </a:p>
                  </a:txBody>
                  <a:tcPr/>
                </a:tc>
                <a:tc>
                  <a:txBody>
                    <a:bodyPr/>
                    <a:lstStyle/>
                    <a:p>
                      <a:r>
                        <a:rPr lang="de-DE" sz="1100" kern="0" baseline="0" dirty="0"/>
                        <a:t>Spieler 2</a:t>
                      </a:r>
                    </a:p>
                  </a:txBody>
                  <a:tcPr/>
                </a:tc>
                <a:tc>
                  <a:txBody>
                    <a:bodyPr/>
                    <a:lstStyle/>
                    <a:p>
                      <a:r>
                        <a:rPr lang="de-DE" sz="1100" kern="0" baseline="0" dirty="0"/>
                        <a:t>Spieler 3</a:t>
                      </a:r>
                    </a:p>
                  </a:txBody>
                  <a:tcPr/>
                </a:tc>
                <a:tc>
                  <a:txBody>
                    <a:bodyPr/>
                    <a:lstStyle/>
                    <a:p>
                      <a:r>
                        <a:rPr lang="de-DE" sz="1100" kern="0" baseline="0" dirty="0"/>
                        <a:t>Spieler 4</a:t>
                      </a:r>
                    </a:p>
                  </a:txBody>
                  <a:tcPr/>
                </a:tc>
                <a:tc>
                  <a:txBody>
                    <a:bodyPr/>
                    <a:lstStyle/>
                    <a:p>
                      <a:r>
                        <a:rPr lang="de-DE" sz="1100" kern="0" baseline="0" dirty="0"/>
                        <a:t>Spieler 5</a:t>
                      </a:r>
                    </a:p>
                  </a:txBody>
                  <a:tcPr/>
                </a:tc>
                <a:tc>
                  <a:txBody>
                    <a:bodyPr/>
                    <a:lstStyle/>
                    <a:p>
                      <a:r>
                        <a:rPr lang="de-DE" sz="1100" kern="0" baseline="0" dirty="0"/>
                        <a:t>Spieler 6</a:t>
                      </a:r>
                    </a:p>
                  </a:txBody>
                  <a:tcPr/>
                </a:tc>
                <a:tc>
                  <a:txBody>
                    <a:bodyPr/>
                    <a:lstStyle/>
                    <a:p>
                      <a:r>
                        <a:rPr lang="de-DE" sz="1100" kern="0" baseline="0" dirty="0" err="1"/>
                        <a:t>Gsamt</a:t>
                      </a:r>
                      <a:r>
                        <a:rPr lang="de-DE" sz="1100" kern="0" baseline="0" dirty="0"/>
                        <a:t>-Soll</a:t>
                      </a:r>
                    </a:p>
                  </a:txBody>
                  <a:tcPr/>
                </a:tc>
                <a:tc>
                  <a:txBody>
                    <a:bodyPr/>
                    <a:lstStyle/>
                    <a:p>
                      <a:r>
                        <a:rPr lang="de-DE" sz="1100" kern="0" baseline="0" dirty="0"/>
                        <a:t>Gesamt-Ist</a:t>
                      </a:r>
                    </a:p>
                  </a:txBody>
                  <a:tcPr/>
                </a:tc>
                <a:extLst>
                  <a:ext uri="{0D108BD9-81ED-4DB2-BD59-A6C34878D82A}">
                    <a16:rowId xmlns:a16="http://schemas.microsoft.com/office/drawing/2014/main" val="1309277584"/>
                  </a:ext>
                </a:extLst>
              </a:tr>
              <a:tr h="244072">
                <a:tc>
                  <a:txBody>
                    <a:bodyPr/>
                    <a:lstStyle/>
                    <a:p>
                      <a:r>
                        <a:rPr lang="de-DE" sz="1100" kern="0" baseline="0" dirty="0"/>
                        <a:t>1</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114028632"/>
                  </a:ext>
                </a:extLst>
              </a:tr>
              <a:tr h="244072">
                <a:tc>
                  <a:txBody>
                    <a:bodyPr/>
                    <a:lstStyle/>
                    <a:p>
                      <a:r>
                        <a:rPr lang="de-DE" sz="1100" kern="0" baseline="0" dirty="0"/>
                        <a:t>2</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506656823"/>
                  </a:ext>
                </a:extLst>
              </a:tr>
              <a:tr h="244072">
                <a:tc>
                  <a:txBody>
                    <a:bodyPr/>
                    <a:lstStyle/>
                    <a:p>
                      <a:r>
                        <a:rPr lang="de-DE" sz="1100" kern="0" baseline="0" dirty="0"/>
                        <a:t>3</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975206639"/>
                  </a:ext>
                </a:extLst>
              </a:tr>
              <a:tr h="244072">
                <a:tc>
                  <a:txBody>
                    <a:bodyPr/>
                    <a:lstStyle/>
                    <a:p>
                      <a:r>
                        <a:rPr lang="de-DE" sz="1100" kern="0" baseline="0" dirty="0"/>
                        <a:t>4</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898767440"/>
                  </a:ext>
                </a:extLst>
              </a:tr>
              <a:tr h="244072">
                <a:tc>
                  <a:txBody>
                    <a:bodyPr/>
                    <a:lstStyle/>
                    <a:p>
                      <a:r>
                        <a:rPr lang="de-DE" sz="1100" kern="0" baseline="0" dirty="0"/>
                        <a:t>5</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214540651"/>
                  </a:ext>
                </a:extLst>
              </a:tr>
              <a:tr h="244072">
                <a:tc>
                  <a:txBody>
                    <a:bodyPr/>
                    <a:lstStyle/>
                    <a:p>
                      <a:r>
                        <a:rPr lang="de-DE" sz="1100" kern="0" baseline="0" dirty="0"/>
                        <a:t>6</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dirty="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599250040"/>
                  </a:ext>
                </a:extLst>
              </a:tr>
              <a:tr h="244072">
                <a:tc>
                  <a:txBody>
                    <a:bodyPr/>
                    <a:lstStyle/>
                    <a:p>
                      <a:r>
                        <a:rPr lang="de-DE" sz="1100" kern="0" baseline="0" dirty="0"/>
                        <a:t>7</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903966755"/>
                  </a:ext>
                </a:extLst>
              </a:tr>
              <a:tr h="244072">
                <a:tc>
                  <a:txBody>
                    <a:bodyPr/>
                    <a:lstStyle/>
                    <a:p>
                      <a:r>
                        <a:rPr lang="de-DE" sz="1100" kern="0" baseline="0" dirty="0"/>
                        <a:t>8</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173581196"/>
                  </a:ext>
                </a:extLst>
              </a:tr>
              <a:tr h="244072">
                <a:tc>
                  <a:txBody>
                    <a:bodyPr/>
                    <a:lstStyle/>
                    <a:p>
                      <a:r>
                        <a:rPr lang="de-DE" sz="1100" kern="0" baseline="0" dirty="0"/>
                        <a:t>9</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4187586744"/>
                  </a:ext>
                </a:extLst>
              </a:tr>
              <a:tr h="244072">
                <a:tc>
                  <a:txBody>
                    <a:bodyPr/>
                    <a:lstStyle/>
                    <a:p>
                      <a:r>
                        <a:rPr lang="de-DE" sz="1100" kern="0" baseline="0" dirty="0"/>
                        <a:t>10</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018581829"/>
                  </a:ext>
                </a:extLst>
              </a:tr>
              <a:tr h="244072">
                <a:tc>
                  <a:txBody>
                    <a:bodyPr/>
                    <a:lstStyle/>
                    <a:p>
                      <a:r>
                        <a:rPr lang="de-DE" sz="1100" kern="0" baseline="0" dirty="0"/>
                        <a:t>11</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789366448"/>
                  </a:ext>
                </a:extLst>
              </a:tr>
              <a:tr h="244072">
                <a:tc>
                  <a:txBody>
                    <a:bodyPr/>
                    <a:lstStyle/>
                    <a:p>
                      <a:r>
                        <a:rPr lang="de-DE" sz="1100" kern="0" baseline="0" dirty="0"/>
                        <a:t>12</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2764781544"/>
                  </a:ext>
                </a:extLst>
              </a:tr>
              <a:tr h="244072">
                <a:tc>
                  <a:txBody>
                    <a:bodyPr/>
                    <a:lstStyle/>
                    <a:p>
                      <a:r>
                        <a:rPr lang="de-DE" sz="1100" kern="0" baseline="0" dirty="0"/>
                        <a:t>13</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723378789"/>
                  </a:ext>
                </a:extLst>
              </a:tr>
              <a:tr h="244072">
                <a:tc>
                  <a:txBody>
                    <a:bodyPr/>
                    <a:lstStyle/>
                    <a:p>
                      <a:r>
                        <a:rPr lang="de-DE" sz="1100" kern="0" baseline="0" dirty="0"/>
                        <a:t>14</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542433519"/>
                  </a:ext>
                </a:extLst>
              </a:tr>
              <a:tr h="244072">
                <a:tc>
                  <a:txBody>
                    <a:bodyPr/>
                    <a:lstStyle/>
                    <a:p>
                      <a:r>
                        <a:rPr lang="de-DE" sz="1100" kern="0" baseline="0" dirty="0"/>
                        <a:t>15</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4108203795"/>
                  </a:ext>
                </a:extLst>
              </a:tr>
              <a:tr h="244072">
                <a:tc>
                  <a:txBody>
                    <a:bodyPr/>
                    <a:lstStyle/>
                    <a:p>
                      <a:r>
                        <a:rPr lang="de-DE" sz="1100" kern="0" baseline="0" dirty="0"/>
                        <a:t>16</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1279119079"/>
                  </a:ext>
                </a:extLst>
              </a:tr>
              <a:tr h="244072">
                <a:tc>
                  <a:txBody>
                    <a:bodyPr/>
                    <a:lstStyle/>
                    <a:p>
                      <a:r>
                        <a:rPr lang="de-DE" sz="1100" kern="0" baseline="0" dirty="0"/>
                        <a:t>17</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218561068"/>
                  </a:ext>
                </a:extLst>
              </a:tr>
              <a:tr h="244072">
                <a:tc>
                  <a:txBody>
                    <a:bodyPr/>
                    <a:lstStyle/>
                    <a:p>
                      <a:r>
                        <a:rPr lang="de-DE" sz="1100" kern="0" baseline="0" dirty="0"/>
                        <a:t>18</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2511637051"/>
                  </a:ext>
                </a:extLst>
              </a:tr>
              <a:tr h="244072">
                <a:tc>
                  <a:txBody>
                    <a:bodyPr/>
                    <a:lstStyle/>
                    <a:p>
                      <a:r>
                        <a:rPr lang="de-DE" sz="1100" kern="0" baseline="0" dirty="0"/>
                        <a:t>19</a:t>
                      </a:r>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extLst>
                  <a:ext uri="{0D108BD9-81ED-4DB2-BD59-A6C34878D82A}">
                    <a16:rowId xmlns:a16="http://schemas.microsoft.com/office/drawing/2014/main" val="3648999540"/>
                  </a:ext>
                </a:extLst>
              </a:tr>
              <a:tr h="244072">
                <a:tc>
                  <a:txBody>
                    <a:bodyPr/>
                    <a:lstStyle/>
                    <a:p>
                      <a:r>
                        <a:rPr lang="de-DE" sz="1100" kern="0" baseline="0" dirty="0"/>
                        <a:t>20</a:t>
                      </a:r>
                    </a:p>
                  </a:txBody>
                  <a:tcPr/>
                </a:tc>
                <a:tc>
                  <a:txBody>
                    <a:bodyPr/>
                    <a:lstStyle/>
                    <a:p>
                      <a:endParaRPr lang="de-DE" sz="1100" kern="0" baseline="0" dirty="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a:p>
                  </a:txBody>
                  <a:tcPr/>
                </a:tc>
                <a:tc>
                  <a:txBody>
                    <a:bodyPr/>
                    <a:lstStyle/>
                    <a:p>
                      <a:endParaRPr lang="de-DE" sz="1100" kern="0" baseline="0" dirty="0"/>
                    </a:p>
                  </a:txBody>
                  <a:tcPr/>
                </a:tc>
                <a:tc>
                  <a:txBody>
                    <a:bodyPr/>
                    <a:lstStyle/>
                    <a:p>
                      <a:endParaRPr lang="de-DE" sz="1100" kern="0" baseline="0" dirty="0"/>
                    </a:p>
                  </a:txBody>
                  <a:tcPr/>
                </a:tc>
                <a:tc>
                  <a:txBody>
                    <a:bodyPr/>
                    <a:lstStyle/>
                    <a:p>
                      <a:endParaRPr lang="de-DE" sz="1100" kern="0" baseline="0" dirty="0"/>
                    </a:p>
                  </a:txBody>
                  <a:tcPr/>
                </a:tc>
                <a:extLst>
                  <a:ext uri="{0D108BD9-81ED-4DB2-BD59-A6C34878D82A}">
                    <a16:rowId xmlns:a16="http://schemas.microsoft.com/office/drawing/2014/main" val="1216956163"/>
                  </a:ext>
                </a:extLst>
              </a:tr>
            </a:tbl>
          </a:graphicData>
        </a:graphic>
      </p:graphicFrame>
    </p:spTree>
    <p:extLst>
      <p:ext uri="{BB962C8B-B14F-4D97-AF65-F5344CB8AC3E}">
        <p14:creationId xmlns:p14="http://schemas.microsoft.com/office/powerpoint/2010/main" val="21758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941CA5-1C43-4753-8C9A-1B5A0FC61351}"/>
              </a:ext>
            </a:extLst>
          </p:cNvPr>
          <p:cNvSpPr>
            <a:spLocks noGrp="1"/>
          </p:cNvSpPr>
          <p:nvPr>
            <p:ph type="title"/>
          </p:nvPr>
        </p:nvSpPr>
        <p:spPr>
          <a:xfrm>
            <a:off x="457200" y="274638"/>
            <a:ext cx="8219256" cy="490066"/>
          </a:xfrm>
        </p:spPr>
        <p:txBody>
          <a:bodyPr>
            <a:normAutofit/>
          </a:bodyPr>
          <a:lstStyle/>
          <a:p>
            <a:r>
              <a:rPr lang="de-DE" dirty="0"/>
              <a:t>Teilen Sie die Präsentation gern mit Freunden oder Kollegen</a:t>
            </a:r>
          </a:p>
        </p:txBody>
      </p:sp>
      <p:sp>
        <p:nvSpPr>
          <p:cNvPr id="5" name="Text Box 5">
            <a:extLst>
              <a:ext uri="{FF2B5EF4-FFF2-40B4-BE49-F238E27FC236}">
                <a16:creationId xmlns:a16="http://schemas.microsoft.com/office/drawing/2014/main" id="{F7EB3129-A3C4-4F01-9273-4B0A45442F64}"/>
              </a:ext>
            </a:extLst>
          </p:cNvPr>
          <p:cNvSpPr txBox="1">
            <a:spLocks noChangeArrowheads="1"/>
          </p:cNvSpPr>
          <p:nvPr/>
        </p:nvSpPr>
        <p:spPr bwMode="auto">
          <a:xfrm>
            <a:off x="2627784" y="1556792"/>
            <a:ext cx="388843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de-DE" altLang="de-DE" dirty="0"/>
              <a:t>Um Gedanken, Kommentare oder Anmerkungen auszutauschen oder um weitere Informationen zu erhalten kontaktieren Sie</a:t>
            </a:r>
          </a:p>
          <a:p>
            <a:pPr algn="ctr"/>
            <a:endParaRPr lang="de-DE" altLang="de-DE" dirty="0"/>
          </a:p>
          <a:p>
            <a:pPr algn="ctr"/>
            <a:r>
              <a:rPr lang="de-DE" altLang="de-DE" dirty="0"/>
              <a:t>Dr.-Ing. Ralf Gerke-Cantow</a:t>
            </a:r>
          </a:p>
          <a:p>
            <a:pPr algn="ctr"/>
            <a:r>
              <a:rPr lang="de-DE" altLang="de-DE" dirty="0">
                <a:hlinkClick r:id="rId3"/>
              </a:rPr>
              <a:t>ralf@gerke-cantow.de</a:t>
            </a:r>
            <a:endParaRPr lang="de-DE" altLang="de-DE" dirty="0"/>
          </a:p>
          <a:p>
            <a:pPr algn="ctr"/>
            <a:endParaRPr lang="de-DE" altLang="de-DE" dirty="0"/>
          </a:p>
          <a:p>
            <a:pPr algn="ctr"/>
            <a:r>
              <a:rPr lang="de-DE" altLang="de-DE" dirty="0">
                <a:hlinkClick r:id="rId4"/>
              </a:rPr>
              <a:t>www.gerke-cantow.de</a:t>
            </a:r>
            <a:endParaRPr lang="de-DE" altLang="de-DE" dirty="0"/>
          </a:p>
          <a:p>
            <a:pPr algn="ctr"/>
            <a:endParaRPr lang="de-DE" altLang="de-DE" dirty="0"/>
          </a:p>
        </p:txBody>
      </p:sp>
      <p:pic>
        <p:nvPicPr>
          <p:cNvPr id="8" name="Grafik 7">
            <a:extLst>
              <a:ext uri="{FF2B5EF4-FFF2-40B4-BE49-F238E27FC236}">
                <a16:creationId xmlns:a16="http://schemas.microsoft.com/office/drawing/2014/main" id="{75B68D01-1989-4D72-B63C-27D55D9C47D5}"/>
              </a:ext>
            </a:extLst>
          </p:cNvPr>
          <p:cNvPicPr>
            <a:picLocks noChangeAspect="1"/>
          </p:cNvPicPr>
          <p:nvPr/>
        </p:nvPicPr>
        <p:blipFill rotWithShape="1">
          <a:blip r:embed="rId5">
            <a:extLst>
              <a:ext uri="{28A0092B-C50C-407E-A947-70E740481C1C}">
                <a14:useLocalDpi xmlns:a14="http://schemas.microsoft.com/office/drawing/2010/main" val="0"/>
              </a:ext>
            </a:extLst>
          </a:blip>
          <a:srcRect l="9838" t="31308" r="35038" b="40550"/>
          <a:stretch/>
        </p:blipFill>
        <p:spPr>
          <a:xfrm>
            <a:off x="3355002" y="4355018"/>
            <a:ext cx="2433997" cy="931952"/>
          </a:xfrm>
          <a:prstGeom prst="rect">
            <a:avLst/>
          </a:prstGeom>
        </p:spPr>
      </p:pic>
    </p:spTree>
    <p:extLst>
      <p:ext uri="{BB962C8B-B14F-4D97-AF65-F5344CB8AC3E}">
        <p14:creationId xmlns:p14="http://schemas.microsoft.com/office/powerpoint/2010/main" val="96997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B2606-D431-4315-B932-3FEB9BF801B7}"/>
              </a:ext>
            </a:extLst>
          </p:cNvPr>
          <p:cNvSpPr>
            <a:spLocks noGrp="1"/>
          </p:cNvSpPr>
          <p:nvPr>
            <p:ph type="title"/>
          </p:nvPr>
        </p:nvSpPr>
        <p:spPr/>
        <p:txBody>
          <a:bodyPr/>
          <a:lstStyle/>
          <a:p>
            <a:r>
              <a:rPr lang="de-DE" dirty="0"/>
              <a:t>Benötigte Materialien für das Würfelspiel</a:t>
            </a:r>
          </a:p>
        </p:txBody>
      </p:sp>
      <p:sp>
        <p:nvSpPr>
          <p:cNvPr id="3" name="Inhaltsplatzhalter 2">
            <a:extLst>
              <a:ext uri="{FF2B5EF4-FFF2-40B4-BE49-F238E27FC236}">
                <a16:creationId xmlns:a16="http://schemas.microsoft.com/office/drawing/2014/main" id="{98AD9B58-CDA2-45AD-8678-52D1479AE761}"/>
              </a:ext>
            </a:extLst>
          </p:cNvPr>
          <p:cNvSpPr>
            <a:spLocks noGrp="1"/>
          </p:cNvSpPr>
          <p:nvPr>
            <p:ph idx="1"/>
          </p:nvPr>
        </p:nvSpPr>
        <p:spPr/>
        <p:txBody>
          <a:bodyPr/>
          <a:lstStyle/>
          <a:p>
            <a:r>
              <a:rPr lang="de-DE" dirty="0"/>
              <a:t>Je Mitspieler 2 Behälter: </a:t>
            </a:r>
          </a:p>
          <a:p>
            <a:pPr lvl="1"/>
            <a:r>
              <a:rPr lang="de-DE" dirty="0"/>
              <a:t>1 x Eingang, 1 x Bestand/WIP,</a:t>
            </a:r>
          </a:p>
          <a:p>
            <a:r>
              <a:rPr lang="de-DE" dirty="0"/>
              <a:t>Je Mitspieler ein Würfel,</a:t>
            </a:r>
          </a:p>
          <a:p>
            <a:r>
              <a:rPr lang="de-DE" dirty="0"/>
              <a:t>Eine ausreichende Menge Fertigungseinheiten: Streichhölzer, Bonbons, Mensch-Ärger-Dich-Nicht-Spielfiguren…</a:t>
            </a:r>
          </a:p>
          <a:p>
            <a:r>
              <a:rPr lang="de-DE" dirty="0"/>
              <a:t>Ein Flipchart oder eine Tafel zur Dokumentation der Ergebnisse je Spielrunde. Eine Vorlage (kann auch als Ausdruck zur Dokumentation genutzt werden) findet sich in Folien 10 und 11.</a:t>
            </a:r>
          </a:p>
          <a:p>
            <a:pPr marL="0" indent="0">
              <a:buNone/>
            </a:pPr>
            <a:endParaRPr lang="de-DE" dirty="0"/>
          </a:p>
        </p:txBody>
      </p:sp>
    </p:spTree>
    <p:extLst>
      <p:ext uri="{BB962C8B-B14F-4D97-AF65-F5344CB8AC3E}">
        <p14:creationId xmlns:p14="http://schemas.microsoft.com/office/powerpoint/2010/main" val="285200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EC98F-296D-438E-B5BF-575D0B9250BE}"/>
              </a:ext>
            </a:extLst>
          </p:cNvPr>
          <p:cNvSpPr>
            <a:spLocks noGrp="1"/>
          </p:cNvSpPr>
          <p:nvPr>
            <p:ph type="title"/>
          </p:nvPr>
        </p:nvSpPr>
        <p:spPr/>
        <p:txBody>
          <a:bodyPr/>
          <a:lstStyle/>
          <a:p>
            <a:r>
              <a:rPr lang="de-DE" dirty="0"/>
              <a:t>Die Situation</a:t>
            </a:r>
          </a:p>
        </p:txBody>
      </p:sp>
      <p:sp>
        <p:nvSpPr>
          <p:cNvPr id="3" name="Inhaltsplatzhalter 2">
            <a:extLst>
              <a:ext uri="{FF2B5EF4-FFF2-40B4-BE49-F238E27FC236}">
                <a16:creationId xmlns:a16="http://schemas.microsoft.com/office/drawing/2014/main" id="{C90EE966-D7CA-456A-93C6-852D0568533D}"/>
              </a:ext>
            </a:extLst>
          </p:cNvPr>
          <p:cNvSpPr>
            <a:spLocks noGrp="1"/>
          </p:cNvSpPr>
          <p:nvPr>
            <p:ph idx="1"/>
          </p:nvPr>
        </p:nvSpPr>
        <p:spPr/>
        <p:txBody>
          <a:bodyPr>
            <a:normAutofit fontScale="77500" lnSpcReduction="20000"/>
          </a:bodyPr>
          <a:lstStyle/>
          <a:p>
            <a:pPr marL="0" indent="0">
              <a:buNone/>
            </a:pPr>
            <a:r>
              <a:rPr lang="de-DE" dirty="0"/>
              <a:t>Es wird der Ausgang einer Kette von Prozessen oder Abteilungen die aufeinanderfolgend Werkstücke bearbeitet simuliert. (vgl. Kapitel 14 „Das Ziel“.) Die Spieler werden von einem Lieferanten versorgt. Jeder Spieler hat einen Eingangsbehälter und einen WIP-Behälter. Die Menge, die an den folgenden Spieler in der Kette weitergegeben wird, bestimmt ein Würfel. Mit möglichst wenig Bestand/WIP im Prozess soll der Kunde am Ende der Kette möglichst gut versorgt werden. Der Würfel ermöglicht Lieferstückzahlen zwischen 1 und 6.</a:t>
            </a:r>
          </a:p>
          <a:p>
            <a:pPr marL="0" indent="0">
              <a:buNone/>
            </a:pPr>
            <a:r>
              <a:rPr lang="de-DE" dirty="0"/>
              <a:t>Frage: wie ist die durchschnittliche Augenzahl bei einem Wurf? – Die Antwort lautet 3,5. ((Max-Min)/2 + Min)</a:t>
            </a:r>
          </a:p>
          <a:p>
            <a:pPr marL="0" indent="0">
              <a:buNone/>
            </a:pPr>
            <a:r>
              <a:rPr lang="de-DE" dirty="0"/>
              <a:t>Daher wird der WIP-Behälter zu Spielbeginn mit 4 Einheiten bestückt. Die beim Wurf erhaltene Augenzahl wird in den Eingangsbehälter des in der Kette folgenden Spielers gegeben. Der Lieferant hat einen unbegrenzten Vorrat und gibt an Spieler 1 die gewürfelte Liefermenge weiter. Zum Abschluss der Runde nimmt jeder Spieler seinen Eingangsbehälter und übergibt diesen in seinen WIP-Behälter. Werden mehr Augen gewürfelt, als Einheiten im WIP sind, darf nur der WIP, nicht der Eingangsbehälter, weitergegeben werden.</a:t>
            </a:r>
          </a:p>
          <a:p>
            <a:pPr marL="0" indent="0">
              <a:buNone/>
            </a:pPr>
            <a:r>
              <a:rPr lang="de-DE" dirty="0"/>
              <a:t>Frage: Wieviel Einheiten hat der Kunde nach 20 Spielrunden wahrscheinlich erhalten? Die Antwort sollte 70 Einheiten sein. (Ø 3,5 x 20 Runden)</a:t>
            </a:r>
          </a:p>
          <a:p>
            <a:pPr marL="0" indent="0">
              <a:buNone/>
            </a:pPr>
            <a:r>
              <a:rPr lang="de-DE" dirty="0"/>
              <a:t>Der angestrebte Bestand/WIP im Gesamtprozess sind 4 Einheiten x Anzahl der Mitspieler.</a:t>
            </a:r>
          </a:p>
        </p:txBody>
      </p:sp>
    </p:spTree>
    <p:extLst>
      <p:ext uri="{BB962C8B-B14F-4D97-AF65-F5344CB8AC3E}">
        <p14:creationId xmlns:p14="http://schemas.microsoft.com/office/powerpoint/2010/main" val="124926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92476E-C993-4FF4-AF93-18B530231DC8}"/>
              </a:ext>
            </a:extLst>
          </p:cNvPr>
          <p:cNvSpPr>
            <a:spLocks noGrp="1"/>
          </p:cNvSpPr>
          <p:nvPr>
            <p:ph type="title"/>
          </p:nvPr>
        </p:nvSpPr>
        <p:spPr/>
        <p:txBody>
          <a:bodyPr/>
          <a:lstStyle/>
          <a:p>
            <a:r>
              <a:rPr lang="de-DE" dirty="0"/>
              <a:t>Spielaufbau</a:t>
            </a:r>
          </a:p>
        </p:txBody>
      </p:sp>
      <p:sp>
        <p:nvSpPr>
          <p:cNvPr id="4" name="Ellipse 3">
            <a:extLst>
              <a:ext uri="{FF2B5EF4-FFF2-40B4-BE49-F238E27FC236}">
                <a16:creationId xmlns:a16="http://schemas.microsoft.com/office/drawing/2014/main" id="{F5A3975D-AD4B-454C-AD5E-098A7D6A0B7B}"/>
              </a:ext>
            </a:extLst>
          </p:cNvPr>
          <p:cNvSpPr/>
          <p:nvPr/>
        </p:nvSpPr>
        <p:spPr>
          <a:xfrm>
            <a:off x="2570085" y="2512381"/>
            <a:ext cx="4003829" cy="152695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grpSp>
        <p:nvGrpSpPr>
          <p:cNvPr id="7" name="Gruppieren 6">
            <a:extLst>
              <a:ext uri="{FF2B5EF4-FFF2-40B4-BE49-F238E27FC236}">
                <a16:creationId xmlns:a16="http://schemas.microsoft.com/office/drawing/2014/main" id="{507E23A4-2140-4A68-9806-2AF09A01C724}"/>
              </a:ext>
            </a:extLst>
          </p:cNvPr>
          <p:cNvGrpSpPr/>
          <p:nvPr/>
        </p:nvGrpSpPr>
        <p:grpSpPr>
          <a:xfrm rot="12164152">
            <a:off x="2672177" y="3790765"/>
            <a:ext cx="887767" cy="488272"/>
            <a:chOff x="2672177" y="3808521"/>
            <a:chExt cx="887767" cy="488272"/>
          </a:xfrm>
        </p:grpSpPr>
        <p:sp>
          <p:nvSpPr>
            <p:cNvPr id="5" name="Ellipse 4">
              <a:extLst>
                <a:ext uri="{FF2B5EF4-FFF2-40B4-BE49-F238E27FC236}">
                  <a16:creationId xmlns:a16="http://schemas.microsoft.com/office/drawing/2014/main" id="{D0DB57C2-3865-4DC5-9A57-B70316B8EFEA}"/>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Bogen 5">
              <a:extLst>
                <a:ext uri="{FF2B5EF4-FFF2-40B4-BE49-F238E27FC236}">
                  <a16:creationId xmlns:a16="http://schemas.microsoft.com/office/drawing/2014/main" id="{D99C5620-1E7E-4CDF-9D49-6E391BA44AE0}"/>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8" name="Gruppieren 7">
            <a:extLst>
              <a:ext uri="{FF2B5EF4-FFF2-40B4-BE49-F238E27FC236}">
                <a16:creationId xmlns:a16="http://schemas.microsoft.com/office/drawing/2014/main" id="{DB98297C-835A-49BD-AEF6-243E3A9F984F}"/>
              </a:ext>
            </a:extLst>
          </p:cNvPr>
          <p:cNvGrpSpPr/>
          <p:nvPr/>
        </p:nvGrpSpPr>
        <p:grpSpPr>
          <a:xfrm rot="20568550">
            <a:off x="2761896" y="2212627"/>
            <a:ext cx="887767" cy="488272"/>
            <a:chOff x="2672177" y="3808521"/>
            <a:chExt cx="887767" cy="488272"/>
          </a:xfrm>
        </p:grpSpPr>
        <p:sp>
          <p:nvSpPr>
            <p:cNvPr id="9" name="Ellipse 8">
              <a:extLst>
                <a:ext uri="{FF2B5EF4-FFF2-40B4-BE49-F238E27FC236}">
                  <a16:creationId xmlns:a16="http://schemas.microsoft.com/office/drawing/2014/main" id="{72A2DB87-28F9-4DF6-9844-EF9A14BECE96}"/>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Bogen 9">
              <a:extLst>
                <a:ext uri="{FF2B5EF4-FFF2-40B4-BE49-F238E27FC236}">
                  <a16:creationId xmlns:a16="http://schemas.microsoft.com/office/drawing/2014/main" id="{B32C5024-AAE2-4866-B76A-A566D9143EC0}"/>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11" name="Gruppieren 10">
            <a:extLst>
              <a:ext uri="{FF2B5EF4-FFF2-40B4-BE49-F238E27FC236}">
                <a16:creationId xmlns:a16="http://schemas.microsoft.com/office/drawing/2014/main" id="{5A0A611A-5F4E-49CD-9CBA-0BD534DE9B6D}"/>
              </a:ext>
            </a:extLst>
          </p:cNvPr>
          <p:cNvGrpSpPr/>
          <p:nvPr/>
        </p:nvGrpSpPr>
        <p:grpSpPr>
          <a:xfrm>
            <a:off x="4178896" y="2075153"/>
            <a:ext cx="887767" cy="488272"/>
            <a:chOff x="2672177" y="3808521"/>
            <a:chExt cx="887767" cy="488272"/>
          </a:xfrm>
        </p:grpSpPr>
        <p:sp>
          <p:nvSpPr>
            <p:cNvPr id="12" name="Ellipse 11">
              <a:extLst>
                <a:ext uri="{FF2B5EF4-FFF2-40B4-BE49-F238E27FC236}">
                  <a16:creationId xmlns:a16="http://schemas.microsoft.com/office/drawing/2014/main" id="{9162E33E-0028-44F6-9D4B-539E8466CCC7}"/>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Bogen 12">
              <a:extLst>
                <a:ext uri="{FF2B5EF4-FFF2-40B4-BE49-F238E27FC236}">
                  <a16:creationId xmlns:a16="http://schemas.microsoft.com/office/drawing/2014/main" id="{98C5C70F-1FF8-45CE-84E3-59033B39E78D}"/>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14" name="Gruppieren 13">
            <a:extLst>
              <a:ext uri="{FF2B5EF4-FFF2-40B4-BE49-F238E27FC236}">
                <a16:creationId xmlns:a16="http://schemas.microsoft.com/office/drawing/2014/main" id="{A3C7F345-0AFC-4A7C-9F0D-600A06955C9F}"/>
              </a:ext>
            </a:extLst>
          </p:cNvPr>
          <p:cNvGrpSpPr/>
          <p:nvPr/>
        </p:nvGrpSpPr>
        <p:grpSpPr>
          <a:xfrm rot="1403246">
            <a:off x="5710924" y="2316727"/>
            <a:ext cx="887767" cy="457799"/>
            <a:chOff x="2672177" y="3808521"/>
            <a:chExt cx="887767" cy="488272"/>
          </a:xfrm>
        </p:grpSpPr>
        <p:sp>
          <p:nvSpPr>
            <p:cNvPr id="15" name="Ellipse 14">
              <a:extLst>
                <a:ext uri="{FF2B5EF4-FFF2-40B4-BE49-F238E27FC236}">
                  <a16:creationId xmlns:a16="http://schemas.microsoft.com/office/drawing/2014/main" id="{3C49E1C5-A078-4C71-AFFA-437A0BD1F368}"/>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Bogen 15">
              <a:extLst>
                <a:ext uri="{FF2B5EF4-FFF2-40B4-BE49-F238E27FC236}">
                  <a16:creationId xmlns:a16="http://schemas.microsoft.com/office/drawing/2014/main" id="{80BD1021-2F47-4AA9-B9D5-30F6020907A6}"/>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17" name="Gruppieren 16">
            <a:extLst>
              <a:ext uri="{FF2B5EF4-FFF2-40B4-BE49-F238E27FC236}">
                <a16:creationId xmlns:a16="http://schemas.microsoft.com/office/drawing/2014/main" id="{504802BD-8AE1-4250-B8F1-E4E87266687D}"/>
              </a:ext>
            </a:extLst>
          </p:cNvPr>
          <p:cNvGrpSpPr/>
          <p:nvPr/>
        </p:nvGrpSpPr>
        <p:grpSpPr>
          <a:xfrm rot="9202485">
            <a:off x="5660212" y="3787245"/>
            <a:ext cx="887767" cy="488272"/>
            <a:chOff x="2672177" y="3808521"/>
            <a:chExt cx="887767" cy="488272"/>
          </a:xfrm>
        </p:grpSpPr>
        <p:sp>
          <p:nvSpPr>
            <p:cNvPr id="18" name="Ellipse 17">
              <a:extLst>
                <a:ext uri="{FF2B5EF4-FFF2-40B4-BE49-F238E27FC236}">
                  <a16:creationId xmlns:a16="http://schemas.microsoft.com/office/drawing/2014/main" id="{17C291FB-2B42-451E-843B-73518039D3B8}"/>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Bogen 18">
              <a:extLst>
                <a:ext uri="{FF2B5EF4-FFF2-40B4-BE49-F238E27FC236}">
                  <a16:creationId xmlns:a16="http://schemas.microsoft.com/office/drawing/2014/main" id="{36425142-CC30-4DAE-ACCC-F362529BE5A4}"/>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0" name="Gruppieren 19">
            <a:extLst>
              <a:ext uri="{FF2B5EF4-FFF2-40B4-BE49-F238E27FC236}">
                <a16:creationId xmlns:a16="http://schemas.microsoft.com/office/drawing/2014/main" id="{F21F2940-CB84-4225-9216-069315DF770D}"/>
              </a:ext>
            </a:extLst>
          </p:cNvPr>
          <p:cNvGrpSpPr/>
          <p:nvPr/>
        </p:nvGrpSpPr>
        <p:grpSpPr>
          <a:xfrm rot="10800000">
            <a:off x="4132023" y="3971108"/>
            <a:ext cx="887767" cy="488272"/>
            <a:chOff x="2672177" y="3808521"/>
            <a:chExt cx="887767" cy="488272"/>
          </a:xfrm>
        </p:grpSpPr>
        <p:sp>
          <p:nvSpPr>
            <p:cNvPr id="21" name="Ellipse 20">
              <a:extLst>
                <a:ext uri="{FF2B5EF4-FFF2-40B4-BE49-F238E27FC236}">
                  <a16:creationId xmlns:a16="http://schemas.microsoft.com/office/drawing/2014/main" id="{2DBFFBBA-26C6-49A9-B9F9-F1302F9F6546}"/>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Bogen 21">
              <a:extLst>
                <a:ext uri="{FF2B5EF4-FFF2-40B4-BE49-F238E27FC236}">
                  <a16:creationId xmlns:a16="http://schemas.microsoft.com/office/drawing/2014/main" id="{C56EA517-5DAA-4DEB-A986-AE8A2DBDEFF3}"/>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3" name="Gruppieren 22">
            <a:extLst>
              <a:ext uri="{FF2B5EF4-FFF2-40B4-BE49-F238E27FC236}">
                <a16:creationId xmlns:a16="http://schemas.microsoft.com/office/drawing/2014/main" id="{5613FC9B-DC9D-42BC-8212-C8BE6E8C88BC}"/>
              </a:ext>
            </a:extLst>
          </p:cNvPr>
          <p:cNvGrpSpPr/>
          <p:nvPr/>
        </p:nvGrpSpPr>
        <p:grpSpPr>
          <a:xfrm rot="15559852">
            <a:off x="1864471" y="3229229"/>
            <a:ext cx="887767" cy="488272"/>
            <a:chOff x="2672177" y="3808521"/>
            <a:chExt cx="887767" cy="488272"/>
          </a:xfrm>
        </p:grpSpPr>
        <p:sp>
          <p:nvSpPr>
            <p:cNvPr id="24" name="Ellipse 23">
              <a:extLst>
                <a:ext uri="{FF2B5EF4-FFF2-40B4-BE49-F238E27FC236}">
                  <a16:creationId xmlns:a16="http://schemas.microsoft.com/office/drawing/2014/main" id="{0E291D9C-34A8-4065-ABA7-5C5D5085A232}"/>
                </a:ext>
              </a:extLst>
            </p:cNvPr>
            <p:cNvSpPr/>
            <p:nvPr/>
          </p:nvSpPr>
          <p:spPr>
            <a:xfrm>
              <a:off x="2929631" y="3835893"/>
              <a:ext cx="360000" cy="3600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Bogen 24">
              <a:extLst>
                <a:ext uri="{FF2B5EF4-FFF2-40B4-BE49-F238E27FC236}">
                  <a16:creationId xmlns:a16="http://schemas.microsoft.com/office/drawing/2014/main" id="{16CFD109-C1C0-4BEA-9E2A-E133E95CF359}"/>
                </a:ext>
              </a:extLst>
            </p:cNvPr>
            <p:cNvSpPr/>
            <p:nvPr/>
          </p:nvSpPr>
          <p:spPr>
            <a:xfrm>
              <a:off x="2672177" y="3808521"/>
              <a:ext cx="887767" cy="488272"/>
            </a:xfrm>
            <a:prstGeom prst="arc">
              <a:avLst>
                <a:gd name="adj1" fmla="val 1100499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26" name="Zylinder 25">
            <a:extLst>
              <a:ext uri="{FF2B5EF4-FFF2-40B4-BE49-F238E27FC236}">
                <a16:creationId xmlns:a16="http://schemas.microsoft.com/office/drawing/2014/main" id="{C6644620-7EEE-447B-A46C-6808D284919D}"/>
              </a:ext>
            </a:extLst>
          </p:cNvPr>
          <p:cNvSpPr/>
          <p:nvPr/>
        </p:nvSpPr>
        <p:spPr>
          <a:xfrm>
            <a:off x="3025779" y="2810952"/>
            <a:ext cx="360000" cy="288000"/>
          </a:xfrm>
          <a:prstGeom prst="ca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a:solidFill>
                  <a:schemeClr val="tx1"/>
                </a:solidFill>
              </a:rPr>
              <a:t>WIP</a:t>
            </a:r>
          </a:p>
        </p:txBody>
      </p:sp>
      <p:sp>
        <p:nvSpPr>
          <p:cNvPr id="27" name="Zylinder 26">
            <a:extLst>
              <a:ext uri="{FF2B5EF4-FFF2-40B4-BE49-F238E27FC236}">
                <a16:creationId xmlns:a16="http://schemas.microsoft.com/office/drawing/2014/main" id="{5D350A75-CBCD-4B2D-9EB1-792896C012D9}"/>
              </a:ext>
            </a:extLst>
          </p:cNvPr>
          <p:cNvSpPr/>
          <p:nvPr/>
        </p:nvSpPr>
        <p:spPr>
          <a:xfrm>
            <a:off x="4208996" y="2596093"/>
            <a:ext cx="360000" cy="288000"/>
          </a:xfrm>
          <a:prstGeom prst="ca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a:solidFill>
                  <a:schemeClr val="tx1"/>
                </a:solidFill>
              </a:rPr>
              <a:t>WIP</a:t>
            </a:r>
          </a:p>
        </p:txBody>
      </p:sp>
      <p:sp>
        <p:nvSpPr>
          <p:cNvPr id="28" name="Zylinder 27">
            <a:extLst>
              <a:ext uri="{FF2B5EF4-FFF2-40B4-BE49-F238E27FC236}">
                <a16:creationId xmlns:a16="http://schemas.microsoft.com/office/drawing/2014/main" id="{EBF83DE8-E5C4-4272-ADD8-D113DDA234F3}"/>
              </a:ext>
            </a:extLst>
          </p:cNvPr>
          <p:cNvSpPr/>
          <p:nvPr/>
        </p:nvSpPr>
        <p:spPr>
          <a:xfrm>
            <a:off x="3362816" y="3531785"/>
            <a:ext cx="360000" cy="288000"/>
          </a:xfrm>
          <a:prstGeom prst="ca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a:solidFill>
                  <a:schemeClr val="tx1"/>
                </a:solidFill>
              </a:rPr>
              <a:t>WIP</a:t>
            </a:r>
          </a:p>
        </p:txBody>
      </p:sp>
      <p:sp>
        <p:nvSpPr>
          <p:cNvPr id="29" name="Zylinder 28">
            <a:extLst>
              <a:ext uri="{FF2B5EF4-FFF2-40B4-BE49-F238E27FC236}">
                <a16:creationId xmlns:a16="http://schemas.microsoft.com/office/drawing/2014/main" id="{454E288C-E62C-4895-9DE3-EEDC5CFB4192}"/>
              </a:ext>
            </a:extLst>
          </p:cNvPr>
          <p:cNvSpPr/>
          <p:nvPr/>
        </p:nvSpPr>
        <p:spPr>
          <a:xfrm>
            <a:off x="4762336" y="3650440"/>
            <a:ext cx="360000" cy="288000"/>
          </a:xfrm>
          <a:prstGeom prst="ca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a:solidFill>
                  <a:schemeClr val="tx1"/>
                </a:solidFill>
              </a:rPr>
              <a:t>WIP</a:t>
            </a:r>
          </a:p>
        </p:txBody>
      </p:sp>
      <p:sp>
        <p:nvSpPr>
          <p:cNvPr id="30" name="Zylinder 29">
            <a:extLst>
              <a:ext uri="{FF2B5EF4-FFF2-40B4-BE49-F238E27FC236}">
                <a16:creationId xmlns:a16="http://schemas.microsoft.com/office/drawing/2014/main" id="{E9E3F97D-EC44-4012-A251-2FCF739E1792}"/>
              </a:ext>
            </a:extLst>
          </p:cNvPr>
          <p:cNvSpPr/>
          <p:nvPr/>
        </p:nvSpPr>
        <p:spPr>
          <a:xfrm>
            <a:off x="6033915" y="3318600"/>
            <a:ext cx="360000" cy="288000"/>
          </a:xfrm>
          <a:prstGeom prst="ca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a:solidFill>
                  <a:schemeClr val="tx1"/>
                </a:solidFill>
              </a:rPr>
              <a:t>WIP</a:t>
            </a:r>
          </a:p>
        </p:txBody>
      </p:sp>
      <p:sp>
        <p:nvSpPr>
          <p:cNvPr id="31" name="Zylinder 30">
            <a:extLst>
              <a:ext uri="{FF2B5EF4-FFF2-40B4-BE49-F238E27FC236}">
                <a16:creationId xmlns:a16="http://schemas.microsoft.com/office/drawing/2014/main" id="{87A42216-7A07-446B-9BD4-5BB9F9A03415}"/>
              </a:ext>
            </a:extLst>
          </p:cNvPr>
          <p:cNvSpPr/>
          <p:nvPr/>
        </p:nvSpPr>
        <p:spPr>
          <a:xfrm>
            <a:off x="5312094" y="2660253"/>
            <a:ext cx="360000" cy="288000"/>
          </a:xfrm>
          <a:prstGeom prst="ca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00" dirty="0">
                <a:solidFill>
                  <a:schemeClr val="tx1"/>
                </a:solidFill>
              </a:rPr>
              <a:t>WIP</a:t>
            </a:r>
          </a:p>
        </p:txBody>
      </p:sp>
      <p:sp>
        <p:nvSpPr>
          <p:cNvPr id="32" name="Flussdiagramm: Manuelle Verarbeitung 31">
            <a:extLst>
              <a:ext uri="{FF2B5EF4-FFF2-40B4-BE49-F238E27FC236}">
                <a16:creationId xmlns:a16="http://schemas.microsoft.com/office/drawing/2014/main" id="{874AEDD7-8A27-410A-86B1-B4C47B1EEB6B}"/>
              </a:ext>
            </a:extLst>
          </p:cNvPr>
          <p:cNvSpPr/>
          <p:nvPr/>
        </p:nvSpPr>
        <p:spPr>
          <a:xfrm>
            <a:off x="2872201" y="3387785"/>
            <a:ext cx="360000" cy="288000"/>
          </a:xfrm>
          <a:prstGeom prst="flowChartManualOperatio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1"/>
                </a:solidFill>
              </a:rPr>
              <a:t>E</a:t>
            </a:r>
            <a:endParaRPr lang="de-DE" sz="900" b="1" dirty="0">
              <a:solidFill>
                <a:schemeClr val="tx1"/>
              </a:solidFill>
            </a:endParaRPr>
          </a:p>
        </p:txBody>
      </p:sp>
      <p:sp>
        <p:nvSpPr>
          <p:cNvPr id="33" name="Flussdiagramm: Manuelle Verarbeitung 32">
            <a:extLst>
              <a:ext uri="{FF2B5EF4-FFF2-40B4-BE49-F238E27FC236}">
                <a16:creationId xmlns:a16="http://schemas.microsoft.com/office/drawing/2014/main" id="{F67E71BD-5C3B-4352-87FA-B51EDFB3487D}"/>
              </a:ext>
            </a:extLst>
          </p:cNvPr>
          <p:cNvSpPr/>
          <p:nvPr/>
        </p:nvSpPr>
        <p:spPr>
          <a:xfrm>
            <a:off x="4175460" y="3666774"/>
            <a:ext cx="360000" cy="288000"/>
          </a:xfrm>
          <a:prstGeom prst="flowChartManualOperatio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1"/>
                </a:solidFill>
              </a:rPr>
              <a:t>E</a:t>
            </a:r>
            <a:endParaRPr lang="de-DE" sz="900" b="1" dirty="0">
              <a:solidFill>
                <a:schemeClr val="tx1"/>
              </a:solidFill>
            </a:endParaRPr>
          </a:p>
        </p:txBody>
      </p:sp>
      <p:sp>
        <p:nvSpPr>
          <p:cNvPr id="34" name="Flussdiagramm: Manuelle Verarbeitung 33">
            <a:extLst>
              <a:ext uri="{FF2B5EF4-FFF2-40B4-BE49-F238E27FC236}">
                <a16:creationId xmlns:a16="http://schemas.microsoft.com/office/drawing/2014/main" id="{F7BC71F8-44D8-4A1E-9D3E-22523C5018FB}"/>
              </a:ext>
            </a:extLst>
          </p:cNvPr>
          <p:cNvSpPr/>
          <p:nvPr/>
        </p:nvSpPr>
        <p:spPr>
          <a:xfrm>
            <a:off x="5518128" y="3526221"/>
            <a:ext cx="360000" cy="288000"/>
          </a:xfrm>
          <a:prstGeom prst="flowChartManualOperatio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1"/>
                </a:solidFill>
              </a:rPr>
              <a:t>E</a:t>
            </a:r>
            <a:endParaRPr lang="de-DE" sz="900" b="1" dirty="0">
              <a:solidFill>
                <a:schemeClr val="tx1"/>
              </a:solidFill>
            </a:endParaRPr>
          </a:p>
        </p:txBody>
      </p:sp>
      <p:sp>
        <p:nvSpPr>
          <p:cNvPr id="36" name="Flussdiagramm: Manuelle Verarbeitung 35">
            <a:extLst>
              <a:ext uri="{FF2B5EF4-FFF2-40B4-BE49-F238E27FC236}">
                <a16:creationId xmlns:a16="http://schemas.microsoft.com/office/drawing/2014/main" id="{465659A2-802B-4250-8371-3FC372475270}"/>
              </a:ext>
            </a:extLst>
          </p:cNvPr>
          <p:cNvSpPr/>
          <p:nvPr/>
        </p:nvSpPr>
        <p:spPr>
          <a:xfrm>
            <a:off x="3479509" y="2691287"/>
            <a:ext cx="360000" cy="288000"/>
          </a:xfrm>
          <a:prstGeom prst="flowChartManualOperatio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1"/>
                </a:solidFill>
              </a:rPr>
              <a:t>E</a:t>
            </a:r>
            <a:endParaRPr lang="de-DE" sz="900" b="1" dirty="0">
              <a:solidFill>
                <a:schemeClr val="tx1"/>
              </a:solidFill>
            </a:endParaRPr>
          </a:p>
        </p:txBody>
      </p:sp>
      <p:sp>
        <p:nvSpPr>
          <p:cNvPr id="37" name="Flussdiagramm: Manuelle Verarbeitung 36">
            <a:extLst>
              <a:ext uri="{FF2B5EF4-FFF2-40B4-BE49-F238E27FC236}">
                <a16:creationId xmlns:a16="http://schemas.microsoft.com/office/drawing/2014/main" id="{9B1C12AF-71A5-4C3B-86EF-E53C120629EE}"/>
              </a:ext>
            </a:extLst>
          </p:cNvPr>
          <p:cNvSpPr/>
          <p:nvPr/>
        </p:nvSpPr>
        <p:spPr>
          <a:xfrm>
            <a:off x="4677055" y="2589423"/>
            <a:ext cx="360000" cy="288000"/>
          </a:xfrm>
          <a:prstGeom prst="flowChartManualOperatio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1"/>
                </a:solidFill>
              </a:rPr>
              <a:t>E</a:t>
            </a:r>
            <a:endParaRPr lang="de-DE" sz="900" b="1" dirty="0">
              <a:solidFill>
                <a:schemeClr val="tx1"/>
              </a:solidFill>
            </a:endParaRPr>
          </a:p>
        </p:txBody>
      </p:sp>
      <p:sp>
        <p:nvSpPr>
          <p:cNvPr id="38" name="Flussdiagramm: Manuelle Verarbeitung 37">
            <a:extLst>
              <a:ext uri="{FF2B5EF4-FFF2-40B4-BE49-F238E27FC236}">
                <a16:creationId xmlns:a16="http://schemas.microsoft.com/office/drawing/2014/main" id="{3C49D09B-5231-4085-9640-2B09C78C0F10}"/>
              </a:ext>
            </a:extLst>
          </p:cNvPr>
          <p:cNvSpPr/>
          <p:nvPr/>
        </p:nvSpPr>
        <p:spPr>
          <a:xfrm>
            <a:off x="5807529" y="2821185"/>
            <a:ext cx="360000" cy="288000"/>
          </a:xfrm>
          <a:prstGeom prst="flowChartManualOperation">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1"/>
                </a:solidFill>
              </a:rPr>
              <a:t>E</a:t>
            </a:r>
            <a:endParaRPr lang="de-DE" sz="900" b="1" dirty="0">
              <a:solidFill>
                <a:schemeClr val="tx1"/>
              </a:solidFill>
            </a:endParaRPr>
          </a:p>
        </p:txBody>
      </p:sp>
      <p:sp>
        <p:nvSpPr>
          <p:cNvPr id="39" name="Pfeil: nach oben gekrümmt 38">
            <a:extLst>
              <a:ext uri="{FF2B5EF4-FFF2-40B4-BE49-F238E27FC236}">
                <a16:creationId xmlns:a16="http://schemas.microsoft.com/office/drawing/2014/main" id="{68C9A25C-84F3-4EC9-B0AE-07D6264F0E72}"/>
              </a:ext>
            </a:extLst>
          </p:cNvPr>
          <p:cNvSpPr/>
          <p:nvPr/>
        </p:nvSpPr>
        <p:spPr>
          <a:xfrm>
            <a:off x="2483628" y="4290920"/>
            <a:ext cx="4671773" cy="772585"/>
          </a:xfrm>
          <a:prstGeom prst="curvedUpArrow">
            <a:avLst>
              <a:gd name="adj1" fmla="val 25000"/>
              <a:gd name="adj2" fmla="val 69967"/>
              <a:gd name="adj3" fmla="val 45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0" name="Pfeil: nach oben gekrümmt 39">
            <a:extLst>
              <a:ext uri="{FF2B5EF4-FFF2-40B4-BE49-F238E27FC236}">
                <a16:creationId xmlns:a16="http://schemas.microsoft.com/office/drawing/2014/main" id="{5866E17E-3EC6-4B93-AA7C-447A9EEBFB4A}"/>
              </a:ext>
            </a:extLst>
          </p:cNvPr>
          <p:cNvSpPr/>
          <p:nvPr/>
        </p:nvSpPr>
        <p:spPr>
          <a:xfrm rot="10800000">
            <a:off x="1994451" y="1219737"/>
            <a:ext cx="5160949" cy="785746"/>
          </a:xfrm>
          <a:prstGeom prst="curvedUpArrow">
            <a:avLst>
              <a:gd name="adj1" fmla="val 25000"/>
              <a:gd name="adj2" fmla="val 69967"/>
              <a:gd name="adj3" fmla="val 45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nvGrpSpPr>
          <p:cNvPr id="47" name="Gruppieren 46">
            <a:extLst>
              <a:ext uri="{FF2B5EF4-FFF2-40B4-BE49-F238E27FC236}">
                <a16:creationId xmlns:a16="http://schemas.microsoft.com/office/drawing/2014/main" id="{91FF7F68-112E-45FA-A158-12E4643A5EBF}"/>
              </a:ext>
            </a:extLst>
          </p:cNvPr>
          <p:cNvGrpSpPr/>
          <p:nvPr/>
        </p:nvGrpSpPr>
        <p:grpSpPr>
          <a:xfrm>
            <a:off x="1478042" y="2356924"/>
            <a:ext cx="958917" cy="769441"/>
            <a:chOff x="1903333" y="2201070"/>
            <a:chExt cx="958917" cy="769441"/>
          </a:xfrm>
        </p:grpSpPr>
        <p:sp>
          <p:nvSpPr>
            <p:cNvPr id="45" name="Flussdiagramm: Manuelle Verarbeitung 44">
              <a:extLst>
                <a:ext uri="{FF2B5EF4-FFF2-40B4-BE49-F238E27FC236}">
                  <a16:creationId xmlns:a16="http://schemas.microsoft.com/office/drawing/2014/main" id="{8D22B914-5E33-465D-8128-577BBE3F939F}"/>
                </a:ext>
              </a:extLst>
            </p:cNvPr>
            <p:cNvSpPr/>
            <p:nvPr/>
          </p:nvSpPr>
          <p:spPr>
            <a:xfrm>
              <a:off x="1932257" y="2204012"/>
              <a:ext cx="914400" cy="612648"/>
            </a:xfrm>
            <a:prstGeom prst="flowChartManualOperat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500" dirty="0">
                <a:solidFill>
                  <a:schemeClr val="tx1"/>
                </a:solidFill>
              </a:endParaRPr>
            </a:p>
          </p:txBody>
        </p:sp>
        <p:sp>
          <p:nvSpPr>
            <p:cNvPr id="46" name="Textfeld 45">
              <a:extLst>
                <a:ext uri="{FF2B5EF4-FFF2-40B4-BE49-F238E27FC236}">
                  <a16:creationId xmlns:a16="http://schemas.microsoft.com/office/drawing/2014/main" id="{3807018B-1E96-465C-A19B-024FB9EB8755}"/>
                </a:ext>
              </a:extLst>
            </p:cNvPr>
            <p:cNvSpPr txBox="1"/>
            <p:nvPr/>
          </p:nvSpPr>
          <p:spPr>
            <a:xfrm>
              <a:off x="1903333" y="2201070"/>
              <a:ext cx="958917" cy="769441"/>
            </a:xfrm>
            <a:prstGeom prst="rect">
              <a:avLst/>
            </a:prstGeom>
            <a:noFill/>
          </p:spPr>
          <p:txBody>
            <a:bodyPr wrap="none" rtlCol="0">
              <a:spAutoFit/>
            </a:bodyPr>
            <a:lstStyle/>
            <a:p>
              <a:pPr algn="ctr"/>
              <a:r>
                <a:rPr lang="de-DE" sz="1000" dirty="0"/>
                <a:t>Anlieferungen</a:t>
              </a:r>
            </a:p>
            <a:p>
              <a:pPr algn="ctr"/>
              <a:r>
                <a:rPr lang="de-DE" sz="1000" dirty="0"/>
                <a:t>Kunde</a:t>
              </a:r>
            </a:p>
            <a:p>
              <a:endParaRPr lang="de-DE" sz="2400" dirty="0"/>
            </a:p>
          </p:txBody>
        </p:sp>
      </p:grpSp>
      <p:sp>
        <p:nvSpPr>
          <p:cNvPr id="57" name="Pfeil: gebogen 56">
            <a:extLst>
              <a:ext uri="{FF2B5EF4-FFF2-40B4-BE49-F238E27FC236}">
                <a16:creationId xmlns:a16="http://schemas.microsoft.com/office/drawing/2014/main" id="{A23DB7EF-C71B-4887-8F99-A1B85A7E42B9}"/>
              </a:ext>
            </a:extLst>
          </p:cNvPr>
          <p:cNvSpPr/>
          <p:nvPr/>
        </p:nvSpPr>
        <p:spPr>
          <a:xfrm>
            <a:off x="2502715" y="2948254"/>
            <a:ext cx="580380" cy="826247"/>
          </a:xfrm>
          <a:prstGeom prst="circularArrow">
            <a:avLst>
              <a:gd name="adj1" fmla="val 4707"/>
              <a:gd name="adj2" fmla="val 1142319"/>
              <a:gd name="adj3" fmla="val 20122945"/>
              <a:gd name="adj4" fmla="val 10134606"/>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8" name="Pfeil: gebogen 57">
            <a:extLst>
              <a:ext uri="{FF2B5EF4-FFF2-40B4-BE49-F238E27FC236}">
                <a16:creationId xmlns:a16="http://schemas.microsoft.com/office/drawing/2014/main" id="{6EA3C9CC-83CE-48A0-92FC-66874DAF07B2}"/>
              </a:ext>
            </a:extLst>
          </p:cNvPr>
          <p:cNvSpPr/>
          <p:nvPr/>
        </p:nvSpPr>
        <p:spPr>
          <a:xfrm>
            <a:off x="3542815" y="3119709"/>
            <a:ext cx="859519" cy="1218579"/>
          </a:xfrm>
          <a:prstGeom prst="circularArrow">
            <a:avLst>
              <a:gd name="adj1" fmla="val 4707"/>
              <a:gd name="adj2" fmla="val 1142319"/>
              <a:gd name="adj3" fmla="val 20122945"/>
              <a:gd name="adj4" fmla="val 12069850"/>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9" name="Pfeil: gebogen 58">
            <a:extLst>
              <a:ext uri="{FF2B5EF4-FFF2-40B4-BE49-F238E27FC236}">
                <a16:creationId xmlns:a16="http://schemas.microsoft.com/office/drawing/2014/main" id="{A10934A2-828F-4258-98AC-2CCC114003C5}"/>
              </a:ext>
            </a:extLst>
          </p:cNvPr>
          <p:cNvSpPr/>
          <p:nvPr/>
        </p:nvSpPr>
        <p:spPr>
          <a:xfrm>
            <a:off x="4918354" y="3162856"/>
            <a:ext cx="812643" cy="808251"/>
          </a:xfrm>
          <a:prstGeom prst="circularArrow">
            <a:avLst>
              <a:gd name="adj1" fmla="val 4707"/>
              <a:gd name="adj2" fmla="val 1142319"/>
              <a:gd name="adj3" fmla="val 20122945"/>
              <a:gd name="adj4" fmla="val 10134606"/>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0" name="Pfeil: gebogen 59">
            <a:extLst>
              <a:ext uri="{FF2B5EF4-FFF2-40B4-BE49-F238E27FC236}">
                <a16:creationId xmlns:a16="http://schemas.microsoft.com/office/drawing/2014/main" id="{BC381AF8-3FB9-40A3-8ED9-EA44269D556E}"/>
              </a:ext>
            </a:extLst>
          </p:cNvPr>
          <p:cNvSpPr/>
          <p:nvPr/>
        </p:nvSpPr>
        <p:spPr>
          <a:xfrm rot="4639497" flipH="1">
            <a:off x="5982572" y="2607997"/>
            <a:ext cx="516914" cy="842574"/>
          </a:xfrm>
          <a:prstGeom prst="circularArrow">
            <a:avLst>
              <a:gd name="adj1" fmla="val 4707"/>
              <a:gd name="adj2" fmla="val 1142319"/>
              <a:gd name="adj3" fmla="val 20122945"/>
              <a:gd name="adj4" fmla="val 10134606"/>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1" name="Pfeil: gebogen 60">
            <a:extLst>
              <a:ext uri="{FF2B5EF4-FFF2-40B4-BE49-F238E27FC236}">
                <a16:creationId xmlns:a16="http://schemas.microsoft.com/office/drawing/2014/main" id="{74462892-FC23-494A-8EA3-7E3CA70DC04A}"/>
              </a:ext>
            </a:extLst>
          </p:cNvPr>
          <p:cNvSpPr/>
          <p:nvPr/>
        </p:nvSpPr>
        <p:spPr>
          <a:xfrm flipH="1">
            <a:off x="4968946" y="2204814"/>
            <a:ext cx="516914" cy="842574"/>
          </a:xfrm>
          <a:prstGeom prst="circularArrow">
            <a:avLst>
              <a:gd name="adj1" fmla="val 4707"/>
              <a:gd name="adj2" fmla="val 1142319"/>
              <a:gd name="adj3" fmla="val 20122945"/>
              <a:gd name="adj4" fmla="val 10134606"/>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2" name="Pfeil: gebogen 61">
            <a:extLst>
              <a:ext uri="{FF2B5EF4-FFF2-40B4-BE49-F238E27FC236}">
                <a16:creationId xmlns:a16="http://schemas.microsoft.com/office/drawing/2014/main" id="{8DA88059-D940-424F-B3E0-383CA7F15B66}"/>
              </a:ext>
            </a:extLst>
          </p:cNvPr>
          <p:cNvSpPr/>
          <p:nvPr/>
        </p:nvSpPr>
        <p:spPr>
          <a:xfrm flipH="1">
            <a:off x="3584601" y="2129578"/>
            <a:ext cx="734924" cy="1189022"/>
          </a:xfrm>
          <a:prstGeom prst="circularArrow">
            <a:avLst>
              <a:gd name="adj1" fmla="val 4707"/>
              <a:gd name="adj2" fmla="val 1142319"/>
              <a:gd name="adj3" fmla="val 20122945"/>
              <a:gd name="adj4" fmla="val 11928382"/>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4" name="Pfeil: gebogen 63">
            <a:extLst>
              <a:ext uri="{FF2B5EF4-FFF2-40B4-BE49-F238E27FC236}">
                <a16:creationId xmlns:a16="http://schemas.microsoft.com/office/drawing/2014/main" id="{0FFA9775-5288-44D3-B989-F7E287791990}"/>
              </a:ext>
            </a:extLst>
          </p:cNvPr>
          <p:cNvSpPr/>
          <p:nvPr/>
        </p:nvSpPr>
        <p:spPr>
          <a:xfrm rot="2543950" flipH="1">
            <a:off x="2015944" y="2112555"/>
            <a:ext cx="1134943" cy="1189022"/>
          </a:xfrm>
          <a:prstGeom prst="circularArrow">
            <a:avLst>
              <a:gd name="adj1" fmla="val 4017"/>
              <a:gd name="adj2" fmla="val 1142319"/>
              <a:gd name="adj3" fmla="val 20459138"/>
              <a:gd name="adj4" fmla="val 12427193"/>
              <a:gd name="adj5" fmla="val 48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6" name="Pfeil: gebogen 65">
            <a:extLst>
              <a:ext uri="{FF2B5EF4-FFF2-40B4-BE49-F238E27FC236}">
                <a16:creationId xmlns:a16="http://schemas.microsoft.com/office/drawing/2014/main" id="{C70B1BD7-1D5D-4324-B4B3-6ACC2B73260D}"/>
              </a:ext>
            </a:extLst>
          </p:cNvPr>
          <p:cNvSpPr/>
          <p:nvPr/>
        </p:nvSpPr>
        <p:spPr>
          <a:xfrm>
            <a:off x="2354851" y="5509228"/>
            <a:ext cx="580380" cy="523220"/>
          </a:xfrm>
          <a:prstGeom prst="circularArrow">
            <a:avLst>
              <a:gd name="adj1" fmla="val 4707"/>
              <a:gd name="adj2" fmla="val 1142319"/>
              <a:gd name="adj3" fmla="val 20122945"/>
              <a:gd name="adj4" fmla="val 12791245"/>
              <a:gd name="adj5" fmla="val 64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7" name="Textfeld 66">
            <a:extLst>
              <a:ext uri="{FF2B5EF4-FFF2-40B4-BE49-F238E27FC236}">
                <a16:creationId xmlns:a16="http://schemas.microsoft.com/office/drawing/2014/main" id="{80F68D69-CB99-4061-BD02-18D0970F2919}"/>
              </a:ext>
            </a:extLst>
          </p:cNvPr>
          <p:cNvSpPr txBox="1"/>
          <p:nvPr/>
        </p:nvSpPr>
        <p:spPr>
          <a:xfrm>
            <a:off x="1534710" y="3666774"/>
            <a:ext cx="697627" cy="261610"/>
          </a:xfrm>
          <a:prstGeom prst="rect">
            <a:avLst/>
          </a:prstGeom>
          <a:noFill/>
        </p:spPr>
        <p:txBody>
          <a:bodyPr wrap="none" rtlCol="0">
            <a:spAutoFit/>
          </a:bodyPr>
          <a:lstStyle/>
          <a:p>
            <a:r>
              <a:rPr lang="de-DE" sz="1100" dirty="0"/>
              <a:t>Lieferant</a:t>
            </a:r>
          </a:p>
        </p:txBody>
      </p:sp>
      <p:sp>
        <p:nvSpPr>
          <p:cNvPr id="68" name="Pfeil: gebogen 67">
            <a:extLst>
              <a:ext uri="{FF2B5EF4-FFF2-40B4-BE49-F238E27FC236}">
                <a16:creationId xmlns:a16="http://schemas.microsoft.com/office/drawing/2014/main" id="{924FAB22-42B9-48AC-92C9-ECAE49BDB2FA}"/>
              </a:ext>
            </a:extLst>
          </p:cNvPr>
          <p:cNvSpPr/>
          <p:nvPr/>
        </p:nvSpPr>
        <p:spPr>
          <a:xfrm>
            <a:off x="3071359" y="3208399"/>
            <a:ext cx="502660" cy="611385"/>
          </a:xfrm>
          <a:prstGeom prst="circularArrow">
            <a:avLst>
              <a:gd name="adj1" fmla="val 4707"/>
              <a:gd name="adj2" fmla="val 1142319"/>
              <a:gd name="adj3" fmla="val 20122945"/>
              <a:gd name="adj4" fmla="val 12389420"/>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9" name="Pfeil: gebogen 68">
            <a:extLst>
              <a:ext uri="{FF2B5EF4-FFF2-40B4-BE49-F238E27FC236}">
                <a16:creationId xmlns:a16="http://schemas.microsoft.com/office/drawing/2014/main" id="{5D1036A2-01ED-4E04-BB1B-CAD2223FF5FD}"/>
              </a:ext>
            </a:extLst>
          </p:cNvPr>
          <p:cNvSpPr/>
          <p:nvPr/>
        </p:nvSpPr>
        <p:spPr>
          <a:xfrm>
            <a:off x="4378327" y="3404778"/>
            <a:ext cx="502660" cy="611385"/>
          </a:xfrm>
          <a:prstGeom prst="circularArrow">
            <a:avLst>
              <a:gd name="adj1" fmla="val 4707"/>
              <a:gd name="adj2" fmla="val 1142319"/>
              <a:gd name="adj3" fmla="val 20122945"/>
              <a:gd name="adj4" fmla="val 12389420"/>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0" name="Pfeil: gebogen 69">
            <a:extLst>
              <a:ext uri="{FF2B5EF4-FFF2-40B4-BE49-F238E27FC236}">
                <a16:creationId xmlns:a16="http://schemas.microsoft.com/office/drawing/2014/main" id="{231140CF-B3E5-4DE0-BE19-6564520D04B0}"/>
              </a:ext>
            </a:extLst>
          </p:cNvPr>
          <p:cNvSpPr/>
          <p:nvPr/>
        </p:nvSpPr>
        <p:spPr>
          <a:xfrm rot="20970955">
            <a:off x="5685295" y="3098953"/>
            <a:ext cx="502660" cy="817144"/>
          </a:xfrm>
          <a:prstGeom prst="circularArrow">
            <a:avLst>
              <a:gd name="adj1" fmla="val 4707"/>
              <a:gd name="adj2" fmla="val 1142319"/>
              <a:gd name="adj3" fmla="val 20122945"/>
              <a:gd name="adj4" fmla="val 10447116"/>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1" name="Pfeil: gebogen 70">
            <a:extLst>
              <a:ext uri="{FF2B5EF4-FFF2-40B4-BE49-F238E27FC236}">
                <a16:creationId xmlns:a16="http://schemas.microsoft.com/office/drawing/2014/main" id="{49745250-7138-427A-B94E-DB7BF7A2AC43}"/>
              </a:ext>
            </a:extLst>
          </p:cNvPr>
          <p:cNvSpPr/>
          <p:nvPr/>
        </p:nvSpPr>
        <p:spPr>
          <a:xfrm flipH="1">
            <a:off x="5543570" y="2320354"/>
            <a:ext cx="424238" cy="685616"/>
          </a:xfrm>
          <a:prstGeom prst="circularArrow">
            <a:avLst>
              <a:gd name="adj1" fmla="val 4707"/>
              <a:gd name="adj2" fmla="val 1142319"/>
              <a:gd name="adj3" fmla="val 20122945"/>
              <a:gd name="adj4" fmla="val 9597133"/>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2" name="Pfeil: gebogen 71">
            <a:extLst>
              <a:ext uri="{FF2B5EF4-FFF2-40B4-BE49-F238E27FC236}">
                <a16:creationId xmlns:a16="http://schemas.microsoft.com/office/drawing/2014/main" id="{62AE7ED7-A12C-4A9C-8949-D4016848E59B}"/>
              </a:ext>
            </a:extLst>
          </p:cNvPr>
          <p:cNvSpPr/>
          <p:nvPr/>
        </p:nvSpPr>
        <p:spPr>
          <a:xfrm flipH="1">
            <a:off x="4461893" y="2433631"/>
            <a:ext cx="424238" cy="429553"/>
          </a:xfrm>
          <a:prstGeom prst="circularArrow">
            <a:avLst>
              <a:gd name="adj1" fmla="val 4707"/>
              <a:gd name="adj2" fmla="val 1142319"/>
              <a:gd name="adj3" fmla="val 20122945"/>
              <a:gd name="adj4" fmla="val 11966289"/>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3" name="Pfeil: gebogen 72">
            <a:extLst>
              <a:ext uri="{FF2B5EF4-FFF2-40B4-BE49-F238E27FC236}">
                <a16:creationId xmlns:a16="http://schemas.microsoft.com/office/drawing/2014/main" id="{DC46C6F8-32C6-4B43-A6FF-2EE4BA927971}"/>
              </a:ext>
            </a:extLst>
          </p:cNvPr>
          <p:cNvSpPr/>
          <p:nvPr/>
        </p:nvSpPr>
        <p:spPr>
          <a:xfrm flipH="1">
            <a:off x="3202640" y="2514592"/>
            <a:ext cx="424238" cy="642739"/>
          </a:xfrm>
          <a:prstGeom prst="circularArrow">
            <a:avLst>
              <a:gd name="adj1" fmla="val 4707"/>
              <a:gd name="adj2" fmla="val 1142319"/>
              <a:gd name="adj3" fmla="val 20122945"/>
              <a:gd name="adj4" fmla="val 13276875"/>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4" name="Pfeil: gebogen 73">
            <a:extLst>
              <a:ext uri="{FF2B5EF4-FFF2-40B4-BE49-F238E27FC236}">
                <a16:creationId xmlns:a16="http://schemas.microsoft.com/office/drawing/2014/main" id="{9DED6306-5EE2-4164-8A94-F0D33D743916}"/>
              </a:ext>
            </a:extLst>
          </p:cNvPr>
          <p:cNvSpPr/>
          <p:nvPr/>
        </p:nvSpPr>
        <p:spPr>
          <a:xfrm>
            <a:off x="2440031" y="5944065"/>
            <a:ext cx="502660" cy="611385"/>
          </a:xfrm>
          <a:prstGeom prst="circularArrow">
            <a:avLst>
              <a:gd name="adj1" fmla="val 4707"/>
              <a:gd name="adj2" fmla="val 1142319"/>
              <a:gd name="adj3" fmla="val 20122945"/>
              <a:gd name="adj4" fmla="val 12389420"/>
              <a:gd name="adj5" fmla="val 640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5" name="Textfeld 74">
            <a:extLst>
              <a:ext uri="{FF2B5EF4-FFF2-40B4-BE49-F238E27FC236}">
                <a16:creationId xmlns:a16="http://schemas.microsoft.com/office/drawing/2014/main" id="{1A3D6CAA-5D7D-4E1D-9A3B-6FF7E9F27A53}"/>
              </a:ext>
            </a:extLst>
          </p:cNvPr>
          <p:cNvSpPr txBox="1"/>
          <p:nvPr/>
        </p:nvSpPr>
        <p:spPr>
          <a:xfrm>
            <a:off x="2935231" y="5472215"/>
            <a:ext cx="3227358" cy="954107"/>
          </a:xfrm>
          <a:prstGeom prst="rect">
            <a:avLst/>
          </a:prstGeom>
          <a:noFill/>
        </p:spPr>
        <p:txBody>
          <a:bodyPr wrap="none" rtlCol="0">
            <a:spAutoFit/>
          </a:bodyPr>
          <a:lstStyle/>
          <a:p>
            <a:r>
              <a:rPr lang="de-DE" sz="1400" dirty="0"/>
              <a:t>Spielzug 1:</a:t>
            </a:r>
          </a:p>
          <a:p>
            <a:r>
              <a:rPr lang="de-DE" sz="1400" dirty="0"/>
              <a:t>Gewürfelte Menge zum Nachfolger geben</a:t>
            </a:r>
          </a:p>
          <a:p>
            <a:r>
              <a:rPr lang="de-DE" sz="1400" dirty="0"/>
              <a:t>Spielzug 2:</a:t>
            </a:r>
          </a:p>
          <a:p>
            <a:r>
              <a:rPr lang="de-DE" sz="1400" dirty="0"/>
              <a:t>Eingangsbehälter wird zu WIP</a:t>
            </a:r>
          </a:p>
        </p:txBody>
      </p:sp>
    </p:spTree>
    <p:extLst>
      <p:ext uri="{BB962C8B-B14F-4D97-AF65-F5344CB8AC3E}">
        <p14:creationId xmlns:p14="http://schemas.microsoft.com/office/powerpoint/2010/main" val="161190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D579D-ACB0-4E04-A77F-2C4179C56012}"/>
              </a:ext>
            </a:extLst>
          </p:cNvPr>
          <p:cNvSpPr>
            <a:spLocks noGrp="1"/>
          </p:cNvSpPr>
          <p:nvPr>
            <p:ph type="title"/>
          </p:nvPr>
        </p:nvSpPr>
        <p:spPr/>
        <p:txBody>
          <a:bodyPr/>
          <a:lstStyle/>
          <a:p>
            <a:r>
              <a:rPr lang="de-DE" dirty="0"/>
              <a:t>Modellierung - Diskussionshinweise</a:t>
            </a:r>
          </a:p>
        </p:txBody>
      </p:sp>
      <p:sp>
        <p:nvSpPr>
          <p:cNvPr id="3" name="Inhaltsplatzhalter 2">
            <a:extLst>
              <a:ext uri="{FF2B5EF4-FFF2-40B4-BE49-F238E27FC236}">
                <a16:creationId xmlns:a16="http://schemas.microsoft.com/office/drawing/2014/main" id="{E96ABC79-E3D2-4DE2-8492-A9BCF6EA3001}"/>
              </a:ext>
            </a:extLst>
          </p:cNvPr>
          <p:cNvSpPr>
            <a:spLocks noGrp="1"/>
          </p:cNvSpPr>
          <p:nvPr>
            <p:ph idx="1"/>
          </p:nvPr>
        </p:nvSpPr>
        <p:spPr>
          <a:xfrm>
            <a:off x="628650" y="1047751"/>
            <a:ext cx="7716360" cy="1952624"/>
          </a:xfrm>
        </p:spPr>
        <p:txBody>
          <a:bodyPr>
            <a:normAutofit fontScale="62500" lnSpcReduction="20000"/>
          </a:bodyPr>
          <a:lstStyle/>
          <a:p>
            <a:pPr marL="0" indent="0">
              <a:buNone/>
            </a:pPr>
            <a:r>
              <a:rPr lang="de-DE" dirty="0"/>
              <a:t>Die Datei Goldratt-Würfelspiel.xlsx enthält Zufallsgeneratoren für bis zu 6 Spieler. Ein typischer Spielverlauf kann modelliert werden. Die Datei enthält kein Makro und ist frei änderbar.</a:t>
            </a:r>
          </a:p>
          <a:p>
            <a:pPr marL="0" indent="0">
              <a:buNone/>
            </a:pPr>
            <a:r>
              <a:rPr lang="de-DE" dirty="0"/>
              <a:t>Damit die Modellierung funktioniert müssen unter </a:t>
            </a:r>
            <a:r>
              <a:rPr lang="de-DE" b="1" dirty="0"/>
              <a:t>Datei – Optionen – Formeln: Iterationen erlaubt sein, und die maximale Iterationszahl auf 1 gesetzt werden.</a:t>
            </a:r>
          </a:p>
          <a:p>
            <a:pPr marL="0" indent="0">
              <a:buNone/>
            </a:pPr>
            <a:r>
              <a:rPr lang="de-DE" dirty="0"/>
              <a:t>Es kann die Anzahl Spieler, die zulässige Augenkennzahl und der Anfangsbestand variiert werden. Zur Bedienung werden die gewünschten Werte in die gelb hinterlegten Zellen eingetragen. Die Modellierung startet durch Eintrag von „1“ in die orange Zelle B6, die Folgerunden werden durch F9 gestartet (bis 20) und durch Eintrag von „0“ in B6 werden die Daten zurückgesetzt.</a:t>
            </a:r>
          </a:p>
        </p:txBody>
      </p:sp>
      <p:pic>
        <p:nvPicPr>
          <p:cNvPr id="7" name="Grafik 6">
            <a:extLst>
              <a:ext uri="{FF2B5EF4-FFF2-40B4-BE49-F238E27FC236}">
                <a16:creationId xmlns:a16="http://schemas.microsoft.com/office/drawing/2014/main" id="{497EE094-95A5-4883-90E8-7B80792760DA}"/>
              </a:ext>
            </a:extLst>
          </p:cNvPr>
          <p:cNvPicPr>
            <a:picLocks noChangeAspect="1"/>
          </p:cNvPicPr>
          <p:nvPr/>
        </p:nvPicPr>
        <p:blipFill rotWithShape="1">
          <a:blip r:embed="rId3"/>
          <a:srcRect t="22513" b="7066"/>
          <a:stretch/>
        </p:blipFill>
        <p:spPr>
          <a:xfrm>
            <a:off x="963227" y="2951259"/>
            <a:ext cx="7217546" cy="2858990"/>
          </a:xfrm>
          <a:prstGeom prst="rect">
            <a:avLst/>
          </a:prstGeom>
        </p:spPr>
      </p:pic>
    </p:spTree>
    <p:extLst>
      <p:ext uri="{BB962C8B-B14F-4D97-AF65-F5344CB8AC3E}">
        <p14:creationId xmlns:p14="http://schemas.microsoft.com/office/powerpoint/2010/main" val="304825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2E2255-033F-46BD-AC29-37A39D5FED30}"/>
              </a:ext>
            </a:extLst>
          </p:cNvPr>
          <p:cNvSpPr>
            <a:spLocks noGrp="1"/>
          </p:cNvSpPr>
          <p:nvPr>
            <p:ph type="title"/>
          </p:nvPr>
        </p:nvSpPr>
        <p:spPr/>
        <p:txBody>
          <a:bodyPr/>
          <a:lstStyle/>
          <a:p>
            <a:r>
              <a:rPr lang="de-DE" dirty="0"/>
              <a:t>Diskussionshinweise / Erkenntnisse</a:t>
            </a:r>
          </a:p>
        </p:txBody>
      </p:sp>
      <p:sp>
        <p:nvSpPr>
          <p:cNvPr id="3" name="Inhaltsplatzhalter 2">
            <a:extLst>
              <a:ext uri="{FF2B5EF4-FFF2-40B4-BE49-F238E27FC236}">
                <a16:creationId xmlns:a16="http://schemas.microsoft.com/office/drawing/2014/main" id="{C7D55964-6068-4DDA-A3B6-2798F2C8A358}"/>
              </a:ext>
            </a:extLst>
          </p:cNvPr>
          <p:cNvSpPr>
            <a:spLocks noGrp="1"/>
          </p:cNvSpPr>
          <p:nvPr>
            <p:ph idx="1"/>
          </p:nvPr>
        </p:nvSpPr>
        <p:spPr/>
        <p:txBody>
          <a:bodyPr/>
          <a:lstStyle/>
          <a:p>
            <a:pPr marL="0" indent="0">
              <a:buNone/>
            </a:pPr>
            <a:r>
              <a:rPr lang="de-DE" dirty="0"/>
              <a:t>Beim 10. Durchgang kann der Zwischenstand bei WIP/Bestand sowie die </a:t>
            </a:r>
            <a:r>
              <a:rPr lang="de-DE" dirty="0" err="1"/>
              <a:t>Liefersitutation</a:t>
            </a:r>
            <a:r>
              <a:rPr lang="de-DE" dirty="0"/>
              <a:t> durch Soll-Ist-Abgleich abgefragt werden.</a:t>
            </a:r>
          </a:p>
          <a:p>
            <a:pPr marL="0" indent="0">
              <a:buNone/>
            </a:pPr>
            <a:r>
              <a:rPr lang="de-DE" dirty="0"/>
              <a:t>Lob des besten Mitspielers und Tadel des Schlechtesten ist möglich. Im weiteren Spielverlauf ist ersichtlich, dass Lob und Tadel nicht unbedingt angebracht sind, da es eine „Tendenz zum Mittelwert“ gibt. D.h. ein Spieler der mehrmals hintereinander gute Ergebnisse erzielt hat, wird wahrscheinlich schlechter und ein Spieler der Pech hatte wird wahrscheinlich besser werden. D.h. für die Situation zu loben oder zu tadeln führt nicht immer zu der gewünschten Auswirkung, im Gegenteil: für Glück gelobt und für Pech bestraft zu werden ist für die Mitarbeiter nicht motivierend.</a:t>
            </a:r>
          </a:p>
          <a:p>
            <a:pPr marL="0" indent="0">
              <a:buNone/>
            </a:pPr>
            <a:endParaRPr lang="de-DE" dirty="0"/>
          </a:p>
        </p:txBody>
      </p:sp>
    </p:spTree>
    <p:extLst>
      <p:ext uri="{BB962C8B-B14F-4D97-AF65-F5344CB8AC3E}">
        <p14:creationId xmlns:p14="http://schemas.microsoft.com/office/powerpoint/2010/main" val="4955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5EA52-DB34-4EC6-9AFD-F38DF9F2901F}"/>
              </a:ext>
            </a:extLst>
          </p:cNvPr>
          <p:cNvSpPr>
            <a:spLocks noGrp="1"/>
          </p:cNvSpPr>
          <p:nvPr>
            <p:ph type="title"/>
          </p:nvPr>
        </p:nvSpPr>
        <p:spPr/>
        <p:txBody>
          <a:bodyPr/>
          <a:lstStyle/>
          <a:p>
            <a:r>
              <a:rPr lang="de-DE" dirty="0"/>
              <a:t>Diskussionshinweise / Erkenntnisse</a:t>
            </a:r>
          </a:p>
        </p:txBody>
      </p:sp>
      <p:sp>
        <p:nvSpPr>
          <p:cNvPr id="3" name="Inhaltsplatzhalter 2">
            <a:extLst>
              <a:ext uri="{FF2B5EF4-FFF2-40B4-BE49-F238E27FC236}">
                <a16:creationId xmlns:a16="http://schemas.microsoft.com/office/drawing/2014/main" id="{95A7743F-9F82-43E8-B2D1-096FC36F3DAB}"/>
              </a:ext>
            </a:extLst>
          </p:cNvPr>
          <p:cNvSpPr>
            <a:spLocks noGrp="1"/>
          </p:cNvSpPr>
          <p:nvPr>
            <p:ph idx="1"/>
          </p:nvPr>
        </p:nvSpPr>
        <p:spPr/>
        <p:txBody>
          <a:bodyPr>
            <a:normAutofit fontScale="85000" lnSpcReduction="10000"/>
          </a:bodyPr>
          <a:lstStyle/>
          <a:p>
            <a:r>
              <a:rPr lang="de-DE" dirty="0"/>
              <a:t>Variationen durch den Prozess und auch durch ungeplante, außerordentliche Zusagen an Kunden, die den Bedarf verändern, sind schlecht für das ursprünglich angestrebte Ergebnis.</a:t>
            </a:r>
          </a:p>
          <a:p>
            <a:r>
              <a:rPr lang="de-DE" dirty="0"/>
              <a:t>Der Ausgleich des Flusses (Reduktion der Variation) sollte vor der Anpassung der Kapazität erfolgen.</a:t>
            </a:r>
          </a:p>
          <a:p>
            <a:r>
              <a:rPr lang="de-DE" dirty="0"/>
              <a:t>Je mehr Spieler am Spiel beteiligt sind, umso weniger Lieferausgang ist zu erwarten. D.h. wo möglich sollte </a:t>
            </a:r>
            <a:r>
              <a:rPr lang="de-DE" dirty="0" err="1"/>
              <a:t>One</a:t>
            </a:r>
            <a:r>
              <a:rPr lang="de-DE" dirty="0"/>
              <a:t>-Piece </a:t>
            </a:r>
            <a:r>
              <a:rPr lang="de-DE" dirty="0" err="1"/>
              <a:t>flow</a:t>
            </a:r>
            <a:r>
              <a:rPr lang="de-DE" dirty="0"/>
              <a:t> erzeugt werden und Prozesse sollten zusammen gesteuert werden, um Puffer abzubauen und damit die Durchlaufzeit zu reduzieren.</a:t>
            </a:r>
          </a:p>
          <a:p>
            <a:r>
              <a:rPr lang="de-DE" dirty="0"/>
              <a:t>Puffer sind:</a:t>
            </a:r>
          </a:p>
          <a:p>
            <a:pPr lvl="1"/>
            <a:r>
              <a:rPr lang="de-DE" dirty="0"/>
              <a:t>Bestandspuffer, Kapazitätspuffer, Zeitpuffer</a:t>
            </a:r>
          </a:p>
          <a:p>
            <a:pPr lvl="2"/>
            <a:r>
              <a:rPr lang="de-DE" dirty="0"/>
              <a:t>D.h. Variationen müssen durch eine der o.g. Puffertypen ausgeglichen werden.</a:t>
            </a:r>
          </a:p>
          <a:p>
            <a:pPr lvl="2"/>
            <a:r>
              <a:rPr lang="de-DE" dirty="0"/>
              <a:t>Z.B. nutzt Toyota seine Fertigung täglich in 2 Schichten mit Zeitpuffern zwischen beiden, um Minderleistungen zeitnah ausgleichen zu können. Mit 24/7 besteht hierzu keine Chance und andere Puffer müssen gewählt werden.</a:t>
            </a:r>
          </a:p>
          <a:p>
            <a:r>
              <a:rPr lang="de-DE" dirty="0"/>
              <a:t>Viele Ansätze im Lean zielen auf eine Reduktion der Variation: 5S, Standardarbeit, </a:t>
            </a:r>
            <a:r>
              <a:rPr lang="de-DE" dirty="0" err="1"/>
              <a:t>Heijunka</a:t>
            </a:r>
            <a:r>
              <a:rPr lang="de-DE" dirty="0"/>
              <a:t>, Flexibilisierung der Mitarbeiter, … Aber auch eine </a:t>
            </a:r>
            <a:r>
              <a:rPr lang="de-DE" dirty="0" err="1"/>
              <a:t>Vergleichmäßigung</a:t>
            </a:r>
            <a:r>
              <a:rPr lang="de-DE" dirty="0"/>
              <a:t> des Auftragseingangs reduziert die Variation!</a:t>
            </a:r>
          </a:p>
        </p:txBody>
      </p:sp>
    </p:spTree>
    <p:extLst>
      <p:ext uri="{BB962C8B-B14F-4D97-AF65-F5344CB8AC3E}">
        <p14:creationId xmlns:p14="http://schemas.microsoft.com/office/powerpoint/2010/main" val="52699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A12C2-0844-436C-8B09-CE7CB5E2A150}"/>
              </a:ext>
            </a:extLst>
          </p:cNvPr>
          <p:cNvSpPr>
            <a:spLocks noGrp="1"/>
          </p:cNvSpPr>
          <p:nvPr>
            <p:ph type="title"/>
          </p:nvPr>
        </p:nvSpPr>
        <p:spPr/>
        <p:txBody>
          <a:bodyPr/>
          <a:lstStyle/>
          <a:p>
            <a:r>
              <a:rPr lang="de-DE" dirty="0"/>
              <a:t>Typischer Spielverlauf Rückstandaufbau</a:t>
            </a:r>
          </a:p>
        </p:txBody>
      </p:sp>
      <p:pic>
        <p:nvPicPr>
          <p:cNvPr id="4" name="Inhaltsplatzhalter 3">
            <a:extLst>
              <a:ext uri="{FF2B5EF4-FFF2-40B4-BE49-F238E27FC236}">
                <a16:creationId xmlns:a16="http://schemas.microsoft.com/office/drawing/2014/main" id="{686D06E7-BEB6-4569-9F2D-8438FEF17C1A}"/>
              </a:ext>
            </a:extLst>
          </p:cNvPr>
          <p:cNvPicPr>
            <a:picLocks noGrp="1" noChangeAspect="1"/>
          </p:cNvPicPr>
          <p:nvPr>
            <p:ph idx="1"/>
          </p:nvPr>
        </p:nvPicPr>
        <p:blipFill>
          <a:blip r:embed="rId3"/>
          <a:stretch>
            <a:fillRect/>
          </a:stretch>
        </p:blipFill>
        <p:spPr>
          <a:xfrm>
            <a:off x="625197" y="1313895"/>
            <a:ext cx="7887140" cy="4740675"/>
          </a:xfrm>
          <a:prstGeom prst="rect">
            <a:avLst/>
          </a:prstGeom>
        </p:spPr>
      </p:pic>
    </p:spTree>
    <p:extLst>
      <p:ext uri="{BB962C8B-B14F-4D97-AF65-F5344CB8AC3E}">
        <p14:creationId xmlns:p14="http://schemas.microsoft.com/office/powerpoint/2010/main" val="135501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0B8C78-12A1-41D9-A66B-1C630A8BA0DB}"/>
              </a:ext>
            </a:extLst>
          </p:cNvPr>
          <p:cNvSpPr>
            <a:spLocks noGrp="1"/>
          </p:cNvSpPr>
          <p:nvPr>
            <p:ph type="title"/>
          </p:nvPr>
        </p:nvSpPr>
        <p:spPr/>
        <p:txBody>
          <a:bodyPr/>
          <a:lstStyle/>
          <a:p>
            <a:r>
              <a:rPr lang="de-DE" dirty="0"/>
              <a:t>Typischer Spielverlauf Bestandsentwicklung</a:t>
            </a:r>
          </a:p>
        </p:txBody>
      </p:sp>
      <p:pic>
        <p:nvPicPr>
          <p:cNvPr id="4" name="Inhaltsplatzhalter 3">
            <a:extLst>
              <a:ext uri="{FF2B5EF4-FFF2-40B4-BE49-F238E27FC236}">
                <a16:creationId xmlns:a16="http://schemas.microsoft.com/office/drawing/2014/main" id="{66CA1ED5-55D5-40B6-8453-7A1F8C841CB6}"/>
              </a:ext>
            </a:extLst>
          </p:cNvPr>
          <p:cNvPicPr>
            <a:picLocks noGrp="1" noChangeAspect="1"/>
          </p:cNvPicPr>
          <p:nvPr>
            <p:ph idx="1"/>
          </p:nvPr>
        </p:nvPicPr>
        <p:blipFill>
          <a:blip r:embed="rId3"/>
          <a:stretch>
            <a:fillRect/>
          </a:stretch>
        </p:blipFill>
        <p:spPr>
          <a:xfrm>
            <a:off x="590370" y="1296140"/>
            <a:ext cx="7956788" cy="4776186"/>
          </a:xfrm>
          <a:prstGeom prst="rect">
            <a:avLst/>
          </a:prstGeom>
        </p:spPr>
      </p:pic>
    </p:spTree>
    <p:extLst>
      <p:ext uri="{BB962C8B-B14F-4D97-AF65-F5344CB8AC3E}">
        <p14:creationId xmlns:p14="http://schemas.microsoft.com/office/powerpoint/2010/main" val="356453610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913</Words>
  <Application>Microsoft Office PowerPoint</Application>
  <PresentationFormat>Bildschirmpräsentation (4:3)</PresentationFormat>
  <Paragraphs>126</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Calibri Light</vt:lpstr>
      <vt:lpstr>Garamond</vt:lpstr>
      <vt:lpstr>Office</vt:lpstr>
      <vt:lpstr>Fluss – Würfelspiel aus „Das Ziel“ von Eliyahu M. Goldratt</vt:lpstr>
      <vt:lpstr>Benötigte Materialien für das Würfelspiel</vt:lpstr>
      <vt:lpstr>Die Situation</vt:lpstr>
      <vt:lpstr>Spielaufbau</vt:lpstr>
      <vt:lpstr>Modellierung - Diskussionshinweise</vt:lpstr>
      <vt:lpstr>Diskussionshinweise / Erkenntnisse</vt:lpstr>
      <vt:lpstr>Diskussionshinweise / Erkenntnisse</vt:lpstr>
      <vt:lpstr>Typischer Spielverlauf Rückstandaufbau</vt:lpstr>
      <vt:lpstr>Typischer Spielverlauf Bestandsentwicklung</vt:lpstr>
      <vt:lpstr>Ergebnisse Lieferausgang</vt:lpstr>
      <vt:lpstr>PowerPoint-Präsentation</vt:lpstr>
      <vt:lpstr>Teilen Sie die Präsentation gern mit Freunden oder Kollegen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Fluss – Würfelspiel aus „Das Ziel“ von Eliyahu M. Goldratt</dc:title>
  <dc:creator>Ralf Gerke-Cantow</dc:creator>
  <cp:lastModifiedBy>Ralf Gerke-Cantow</cp:lastModifiedBy>
  <cp:revision>24</cp:revision>
  <dcterms:created xsi:type="dcterms:W3CDTF">2018-03-14T14:13:44Z</dcterms:created>
  <dcterms:modified xsi:type="dcterms:W3CDTF">2018-03-15T16:49:20Z</dcterms:modified>
</cp:coreProperties>
</file>